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323" r:id="rId4"/>
    <p:sldId id="324" r:id="rId5"/>
    <p:sldId id="325" r:id="rId6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edrė Mateikienė" initials="" lastIdx="5" clrIdx="0"/>
  <p:cmAuthor id="2" name="Jurga Gedminė" initials="" lastIdx="1" clrIdx="1"/>
  <p:cmAuthor id="3" name="Aida Akudovičiūtė" initials="" lastIdx="5" clrIdx="2"/>
  <p:cmAuthor id="4" name="Aida Akudoviciute" initials="AA" lastIdx="2" clrIdx="3">
    <p:extLst>
      <p:ext uri="{19B8F6BF-5375-455C-9EA6-DF929625EA0E}">
        <p15:presenceInfo xmlns:p15="http://schemas.microsoft.com/office/powerpoint/2012/main" userId="4e5d749aac2fd43f" providerId="Windows Live"/>
      </p:ext>
    </p:extLst>
  </p:cmAuthor>
  <p:cmAuthor id="5" name="Giedre" initials="G" lastIdx="1" clrIdx="4">
    <p:extLst>
      <p:ext uri="{19B8F6BF-5375-455C-9EA6-DF929625EA0E}">
        <p15:presenceInfo xmlns:p15="http://schemas.microsoft.com/office/powerpoint/2012/main" userId="Gied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mokymuisi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m. I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pusmetis</a:t>
            </a:r>
            <a:r>
              <a:rPr 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N=181</a:t>
            </a:r>
            <a:endParaRPr lang="lt-L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Lapas2!$AL$4:$AS$4</c:f>
              <c:numCache>
                <c:formatCode>0.00</c:formatCode>
                <c:ptCount val="8"/>
                <c:pt idx="0">
                  <c:v>2.3184357541899443</c:v>
                </c:pt>
                <c:pt idx="1">
                  <c:v>2.2067039106145252</c:v>
                </c:pt>
                <c:pt idx="2">
                  <c:v>2.3016759776536313</c:v>
                </c:pt>
                <c:pt idx="3">
                  <c:v>2.3128491620111733</c:v>
                </c:pt>
                <c:pt idx="4">
                  <c:v>2.3651685393258428</c:v>
                </c:pt>
                <c:pt idx="5">
                  <c:v>2.2471910112359552</c:v>
                </c:pt>
                <c:pt idx="6">
                  <c:v>2.2808988764044944</c:v>
                </c:pt>
                <c:pt idx="7">
                  <c:v>2.3876404494382024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E-4320-8B31-D3DF9AA86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6225664"/>
        <c:axId val="1"/>
      </c:radarChart>
      <c:catAx>
        <c:axId val="946225664"/>
        <c:scaling>
          <c:orientation val="minMax"/>
        </c:scaling>
        <c:delete val="0"/>
        <c:axPos val="b"/>
        <c:majorGridlines>
          <c:spPr>
            <a:ln w="9525"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"/>
        <c:crosses val="autoZero"/>
        <c:auto val="0"/>
        <c:lblAlgn val="ctr"/>
        <c:lblOffset val="100"/>
        <c:noMultiLvlLbl val="0"/>
      </c:catAx>
      <c:valAx>
        <c:axId val="1"/>
        <c:scaling>
          <c:orientation val="minMax"/>
          <c:min val="2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46225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mokymuisi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v>1</c:v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Lapas2!$AL$7:$AS$7</c:f>
              <c:numCache>
                <c:formatCode>General</c:formatCode>
                <c:ptCount val="8"/>
                <c:pt idx="0">
                  <c:v>6</c:v>
                </c:pt>
                <c:pt idx="1">
                  <c:v>11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D-477A-9D3F-09A696B6BB22}"/>
            </c:ext>
          </c:extLst>
        </c:ser>
        <c:ser>
          <c:idx val="1"/>
          <c:order val="1"/>
          <c:tx>
            <c:v>2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Lapas2!$AL$8:$AS$8</c:f>
              <c:numCache>
                <c:formatCode>General</c:formatCode>
                <c:ptCount val="8"/>
                <c:pt idx="0">
                  <c:v>116</c:v>
                </c:pt>
                <c:pt idx="1">
                  <c:v>123</c:v>
                </c:pt>
                <c:pt idx="2">
                  <c:v>127</c:v>
                </c:pt>
                <c:pt idx="3">
                  <c:v>117</c:v>
                </c:pt>
                <c:pt idx="4">
                  <c:v>115</c:v>
                </c:pt>
                <c:pt idx="5">
                  <c:v>124</c:v>
                </c:pt>
                <c:pt idx="6">
                  <c:v>111</c:v>
                </c:pt>
                <c:pt idx="7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D-477A-9D3F-09A696B6BB22}"/>
            </c:ext>
          </c:extLst>
        </c:ser>
        <c:ser>
          <c:idx val="2"/>
          <c:order val="2"/>
          <c:tx>
            <c:v>3</c:v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Lapas2!$AL$9:$AS$9</c:f>
              <c:numCache>
                <c:formatCode>General</c:formatCode>
                <c:ptCount val="8"/>
                <c:pt idx="0">
                  <c:v>51</c:v>
                </c:pt>
                <c:pt idx="1">
                  <c:v>42</c:v>
                </c:pt>
                <c:pt idx="2">
                  <c:v>50</c:v>
                </c:pt>
                <c:pt idx="3">
                  <c:v>56</c:v>
                </c:pt>
                <c:pt idx="4">
                  <c:v>61</c:v>
                </c:pt>
                <c:pt idx="5">
                  <c:v>44</c:v>
                </c:pt>
                <c:pt idx="6">
                  <c:v>57</c:v>
                </c:pt>
                <c:pt idx="7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D-477A-9D3F-09A696B6BB22}"/>
            </c:ext>
          </c:extLst>
        </c:ser>
        <c:ser>
          <c:idx val="3"/>
          <c:order val="3"/>
          <c:tx>
            <c:v>4</c:v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Lapas2!$AL$10:$AS$10</c:f>
              <c:numCache>
                <c:formatCode>General</c:formatCode>
                <c:ptCount val="8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D-477A-9D3F-09A696B6BB22}"/>
            </c:ext>
          </c:extLst>
        </c:ser>
        <c:ser>
          <c:idx val="4"/>
          <c:order val="4"/>
          <c:tx>
            <c:v>5</c:v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strRef>
              <c:f>Lapas2!$AL$3:$AS$3</c:f>
              <c:strCache>
                <c:ptCount val="8"/>
                <c:pt idx="0">
                  <c:v>Gebėjimas siekti, kad būtų taikomi tinkamiausi ugdymo metodai</c:v>
                </c:pt>
                <c:pt idx="1">
                  <c:v>Stiprinti bendruomenės nuostatą, kad kiekvienas mokinys gali pasiekti gerų mokymosi rezultatų</c:v>
                </c:pt>
                <c:pt idx="2">
                  <c:v>Sudaryti palankias ir saugias mokymosi sąlygas visiems mokiniams</c:v>
                </c:pt>
                <c:pt idx="3">
                  <c:v>Kartu su bendruomene įgyvendinti strategijas, užtikrinančias gerą mokinių elgesį</c:v>
                </c:pt>
                <c:pt idx="4">
                  <c:v>Kartu su bendruomene įgyvendinti strategijas, užtikrinančias lankomumą</c:v>
                </c:pt>
                <c:pt idx="5">
                  <c:v>Skatinti pedagogų atsakomybę už ugdymo proceso efektyvumą ir rezultatus</c:v>
                </c:pt>
                <c:pt idx="6">
                  <c:v>Skatinti mokinių atsakomybę už jų mokymosi rezultatus</c:v>
                </c:pt>
                <c:pt idx="7">
                  <c:v>Organizuoti mokinių pasiekimų, jų pažangos stebėseną</c:v>
                </c:pt>
              </c:strCache>
            </c:strRef>
          </c:cat>
          <c:val>
            <c:numRef>
              <c:f>Lapas2!$AL$11:$AS$11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ED-477A-9D3F-09A696B6B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3655456"/>
        <c:axId val="1"/>
      </c:barChart>
      <c:catAx>
        <c:axId val="943655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943655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D978C-F0E7-4501-8C32-E2783EA73442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8CAA5-C3A8-4898-92A7-544977655F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090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8F85-F8BF-4FF3-A3DB-5E17C961A57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6F25-7297-49D0-B52B-68A46FD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384e5e1e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384e5e1e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156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3fca13797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3fca13797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fca13797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fca13797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53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372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76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60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362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757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59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865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76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407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934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58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B1B1-3D1D-4CA4-91EA-CE1290916D29}" type="datetimeFigureOut">
              <a:rPr lang="lt-LT" smtClean="0"/>
              <a:t>2019-07-19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98D9-240D-4DCB-9E0B-5252CC7495D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951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636988"/>
              </p:ext>
            </p:extLst>
          </p:nvPr>
        </p:nvGraphicFramePr>
        <p:xfrm>
          <a:off x="157941" y="99753"/>
          <a:ext cx="11853949" cy="665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47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490424"/>
              </p:ext>
            </p:extLst>
          </p:nvPr>
        </p:nvGraphicFramePr>
        <p:xfrm>
          <a:off x="174567" y="149629"/>
          <a:ext cx="11878888" cy="655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3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838200" y="1479174"/>
            <a:ext cx="10515600" cy="437298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algn="just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siekti, kad būtų taikomi tinkamiausi ugdymo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metodai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8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tinkamiausių ugdymo metodų taikymo užtikrinimo veiksnius ir būdus / strategijas, gebėjimą siekti tinkamiausių ugdymo metodų taikymo švietimo įstaigoje, siekį prisiimti asmeninę atsakomybę už tai, kad švietimo įstaigoje būtų taikomi tinkamiausi ugdymo metodai; 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 stiprinti bendruomenės nuostatą, kad kiekvienas mokinys gali pasiekti gerų mokymosi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rezultatų – </a:t>
            </a:r>
            <a:r>
              <a:rPr lang="en-US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25,1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veiksnius ir būdus / strategijas, padedančias stiprinti šią nuostatą,  gebėjimą pasirinkti ir taikyti įvairius šios nuostatos skleidimo ir stiprinimo būdus, siekį priimti sprendimus, stiprinančius bendruomenės tikėjimą kiekvieno mokinio asmenybės augimo ir mokymosi galiomis;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sudaryti palankias ir saugias mokymosi sąlygas visiems 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mokiniams – 2</a:t>
            </a:r>
            <a:r>
              <a:rPr lang="en-US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9,1</a:t>
            </a:r>
            <a:r>
              <a:rPr lang="lt-LT" sz="8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8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8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palankias ir saugias mokymosi sąlygas, jų sudarymo būdus / strategijas, gebėjimą sudaryti palankias ir saugias mokymosi sąlygas, spręsti mokinių saugumo problemas, siekį vertinti ir tobulinti mokymosi sąlygas;</a:t>
            </a:r>
            <a:endParaRPr lang="lt-LT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" indent="0">
              <a:lnSpc>
                <a:spcPct val="120000"/>
              </a:lnSpc>
              <a:buNone/>
            </a:pPr>
            <a:r>
              <a:rPr lang="lt-LT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7475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Google Shape;234;p38"/>
          <p:cNvSpPr txBox="1">
            <a:spLocks noGrp="1"/>
          </p:cNvSpPr>
          <p:nvPr>
            <p:ph type="body" idx="1"/>
          </p:nvPr>
        </p:nvSpPr>
        <p:spPr>
          <a:xfrm>
            <a:off x="838200" y="1479175"/>
            <a:ext cx="10515600" cy="505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00000"/>
              </a:lnSpc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kartu su bendruomene įgyvendinti strategijas, užtikrinančias gerą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elgesį -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gero mokinių elgesio užtikrinimo ir skatinimo veiksnius ir būdus / strategijas, gebėjimą pasirinkti ir taikyti strategijas, užtikrinančias gerą mokinių elgesį, siekį taikyti veiksmingas gerą mokinių elgesį skatinančias priemones;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kartu su bendruomene įgyvendinti strategijas, užtikrinančias mokinių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lankomumą</a:t>
            </a:r>
            <a:r>
              <a:rPr lang="lt-L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35,4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pakankamai, gerai arba labai gerai pagrindė supratimą apie mokinių lankomumo užtikrinimo ir skatinimo veiksnius ir būdus / strategijas, gebėjimą pasirinkti ir taikyti strategijas, mastu užtikrinančias mokinių lankomumą, siekį taikyti veiksmingas mokinių lankomumą skatinančias priemones;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gebėjimas stiprinti pedagogų atsakomybę už ugdymo proceso kokybę ir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rezultatus – 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6,4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pretendentų pakankamai arba gerai pagrindė supratimą apie pedagogų atsakomybės už savo veiklą ir jos rezultatus stiprinimo būdus, gebėjimą juos taikyti, siekį taikyti įvairius pedagogų atsakomybės už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 veiklą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stiprinimo būdus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Vadovavimas ugdymui ir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mokymuisi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Google Shape;240;p39"/>
          <p:cNvSpPr txBox="1">
            <a:spLocks noGrp="1"/>
          </p:cNvSpPr>
          <p:nvPr>
            <p:ph type="body" idx="1"/>
          </p:nvPr>
        </p:nvSpPr>
        <p:spPr>
          <a:xfrm>
            <a:off x="838200" y="1479175"/>
            <a:ext cx="10515600" cy="505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stiprinti mokinių atsakomybę už mokymąsi ir mokymosi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 -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mokinių atsakomybės už savo mokymąsi ir mokymosi rezultatus stiprinimo būdus, gebėjimą juos taikyti, siekį naudoti įvairius mokinių atsakomybės už mokymąsi stiprinimo būdus;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organizuoti mokinių pasiekimų ir jų pažangos proceso stebėseną, analizuoti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 -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 </a:t>
            </a: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pakankamai, gerai arba labai gerai pagrindė supratimą apie mokinių pasiekimų ir jų pažangos stebėsenos organizavimo procesą, gebėjimą šį procesą organizuoti,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lt-LT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kį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prisiimti atsakomybę už šio proceso įgyvendinimą ir rezultatų analizę bei panaudojimą;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lt-LT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gebėjimas organizuoti ugdymo proceso stebėseną, analizuoti </a:t>
            </a:r>
            <a:r>
              <a:rPr lang="lt-LT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rezultatus</a:t>
            </a:r>
            <a:r>
              <a:rPr lang="lt-LT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pretendentų pakankamai arba gerai pagrindė supratimą apie ugdymo proceso </a:t>
            </a: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stebėsenos organizavimo procesą, gebėjimą šį procesą organizuoti, siekį prisiimti atsakomybę už šio proceso įgyvendinimą ir rezultatų analizę bei panaudojimą.</a:t>
            </a:r>
            <a:endParaRPr lang="lt-LT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71724179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380</Words>
  <Application>Microsoft Office PowerPoint</Application>
  <PresentationFormat>Plačiaekranė</PresentationFormat>
  <Paragraphs>16</Paragraphs>
  <Slides>5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„Office“ tema</vt:lpstr>
      <vt:lpstr>„PowerPoint“ pateiktis</vt:lpstr>
      <vt:lpstr>„PowerPoint“ pateiktis</vt:lpstr>
      <vt:lpstr>Vadovavimas ugdymui ir mokymuisi</vt:lpstr>
      <vt:lpstr>Vadovavimas ugdymui ir mokymuisi</vt:lpstr>
      <vt:lpstr>Vadovavimas ugdymui ir mokymuisi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Vidmantas Jurgaitis</dc:creator>
  <cp:lastModifiedBy>Ilona Jašinauskienė</cp:lastModifiedBy>
  <cp:revision>91</cp:revision>
  <cp:lastPrinted>2019-07-17T12:09:54Z</cp:lastPrinted>
  <dcterms:created xsi:type="dcterms:W3CDTF">2018-08-14T08:11:40Z</dcterms:created>
  <dcterms:modified xsi:type="dcterms:W3CDTF">2019-07-19T12:45:08Z</dcterms:modified>
</cp:coreProperties>
</file>