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323" r:id="rId4"/>
    <p:sldId id="324" r:id="rId5"/>
    <p:sldId id="325" r:id="rId6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edrė Mateikienė" initials="" lastIdx="5" clrIdx="0"/>
  <p:cmAuthor id="2" name="Jurga Gedminė" initials="" lastIdx="1" clrIdx="1"/>
  <p:cmAuthor id="3" name="Aida Akudovičiūtė" initials="" lastIdx="5" clrIdx="2"/>
  <p:cmAuthor id="4" name="Aida Akudoviciute" initials="AA" lastIdx="2" clrIdx="3">
    <p:extLst>
      <p:ext uri="{19B8F6BF-5375-455C-9EA6-DF929625EA0E}">
        <p15:presenceInfo xmlns:p15="http://schemas.microsoft.com/office/powerpoint/2012/main" userId="4e5d749aac2fd43f" providerId="Windows Live"/>
      </p:ext>
    </p:extLst>
  </p:cmAuthor>
  <p:cmAuthor id="5" name="Giedre" initials="G" lastIdx="1" clrIdx="4">
    <p:extLst>
      <p:ext uri="{19B8F6BF-5375-455C-9EA6-DF929625EA0E}">
        <p15:presenceInfo xmlns:p15="http://schemas.microsoft.com/office/powerpoint/2012/main" userId="Gied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dirty="0"/>
              <a:t>Vadovavimas ugdymui ir </a:t>
            </a:r>
            <a:r>
              <a:rPr lang="lt-LT" sz="2400" b="1" dirty="0" smtClean="0"/>
              <a:t>mokymuisi</a:t>
            </a:r>
          </a:p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 smtClean="0"/>
              <a:t>2018 </a:t>
            </a:r>
            <a:r>
              <a:rPr lang="lt-LT" sz="1600" b="1" dirty="0" smtClean="0"/>
              <a:t>metai, N</a:t>
            </a:r>
            <a:r>
              <a:rPr lang="lt-LT" sz="1600" b="1" i="0" u="none" strike="noStrike" baseline="0" dirty="0" smtClean="0">
                <a:effectLst/>
              </a:rPr>
              <a:t>=275</a:t>
            </a:r>
            <a:endParaRPr lang="lt-LT" sz="1600" b="1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Lapas2!$AM$3:$AT$3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Lapas2!$AM$4:$AT$4</c:f>
              <c:numCache>
                <c:formatCode>0.00</c:formatCode>
                <c:ptCount val="8"/>
                <c:pt idx="0">
                  <c:v>2.3134328358208953</c:v>
                </c:pt>
                <c:pt idx="1">
                  <c:v>2.3246268656716418</c:v>
                </c:pt>
                <c:pt idx="2">
                  <c:v>2.2359550561797752</c:v>
                </c:pt>
                <c:pt idx="3">
                  <c:v>2.3071161048689137</c:v>
                </c:pt>
                <c:pt idx="4">
                  <c:v>2.4194756554307117</c:v>
                </c:pt>
                <c:pt idx="5">
                  <c:v>2.2883895131086143</c:v>
                </c:pt>
                <c:pt idx="6">
                  <c:v>2.3320754716981131</c:v>
                </c:pt>
                <c:pt idx="7">
                  <c:v>2.481203007518797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2E-4F32-8217-610421005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5007199"/>
        <c:axId val="1"/>
      </c:radarChart>
      <c:catAx>
        <c:axId val="1375007199"/>
        <c:scaling>
          <c:orientation val="minMax"/>
        </c:scaling>
        <c:delete val="0"/>
        <c:axPos val="b"/>
        <c:majorGridlines>
          <c:spPr>
            <a:ln w="9525"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7500719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400" b="1"/>
              <a:t>Vadovavimas ugdymui ir mokymuisi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v>1</c:v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Lapas2!$AM$3:$AT$3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Lapas2!$AM$7:$AT$7</c:f>
              <c:numCache>
                <c:formatCode>General</c:formatCode>
                <c:ptCount val="8"/>
                <c:pt idx="0">
                  <c:v>3</c:v>
                </c:pt>
                <c:pt idx="1">
                  <c:v>6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8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F-4503-8F6D-2ED6E6484533}"/>
            </c:ext>
          </c:extLst>
        </c:ser>
        <c:ser>
          <c:idx val="1"/>
          <c:order val="1"/>
          <c:tx>
            <c:v>2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Lapas2!$AM$3:$AT$3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Lapas2!$AM$8:$AT$8</c:f>
              <c:numCache>
                <c:formatCode>General</c:formatCode>
                <c:ptCount val="8"/>
                <c:pt idx="0">
                  <c:v>183</c:v>
                </c:pt>
                <c:pt idx="1">
                  <c:v>179</c:v>
                </c:pt>
                <c:pt idx="2">
                  <c:v>209</c:v>
                </c:pt>
                <c:pt idx="3">
                  <c:v>184</c:v>
                </c:pt>
                <c:pt idx="4">
                  <c:v>167</c:v>
                </c:pt>
                <c:pt idx="5">
                  <c:v>179</c:v>
                </c:pt>
                <c:pt idx="6">
                  <c:v>174</c:v>
                </c:pt>
                <c:pt idx="7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BF-4503-8F6D-2ED6E6484533}"/>
            </c:ext>
          </c:extLst>
        </c:ser>
        <c:ser>
          <c:idx val="2"/>
          <c:order val="2"/>
          <c:tx>
            <c:v>3</c:v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Lapas2!$AM$3:$AT$3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Lapas2!$AM$9:$AT$9</c:f>
              <c:numCache>
                <c:formatCode>General</c:formatCode>
                <c:ptCount val="8"/>
                <c:pt idx="0">
                  <c:v>77</c:v>
                </c:pt>
                <c:pt idx="1">
                  <c:v>74</c:v>
                </c:pt>
                <c:pt idx="2">
                  <c:v>53</c:v>
                </c:pt>
                <c:pt idx="3">
                  <c:v>78</c:v>
                </c:pt>
                <c:pt idx="4">
                  <c:v>90</c:v>
                </c:pt>
                <c:pt idx="5">
                  <c:v>75</c:v>
                </c:pt>
                <c:pt idx="6">
                  <c:v>83</c:v>
                </c:pt>
                <c:pt idx="7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BF-4503-8F6D-2ED6E6484533}"/>
            </c:ext>
          </c:extLst>
        </c:ser>
        <c:ser>
          <c:idx val="3"/>
          <c:order val="3"/>
          <c:tx>
            <c:v>4</c:v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Lapas2!$AM$3:$AT$3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Lapas2!$AM$10:$AT$10</c:f>
              <c:numCache>
                <c:formatCode>General</c:formatCode>
                <c:ptCount val="8"/>
                <c:pt idx="0">
                  <c:v>5</c:v>
                </c:pt>
                <c:pt idx="1">
                  <c:v>8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  <c:pt idx="5">
                  <c:v>5</c:v>
                </c:pt>
                <c:pt idx="6">
                  <c:v>3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BF-4503-8F6D-2ED6E6484533}"/>
            </c:ext>
          </c:extLst>
        </c:ser>
        <c:ser>
          <c:idx val="4"/>
          <c:order val="4"/>
          <c:tx>
            <c:v>5</c:v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strRef>
              <c:f>Lapas2!$AM$3:$AT$3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Lapas2!$AM$11:$AT$11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BF-4503-8F6D-2ED6E6484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4715615"/>
        <c:axId val="1"/>
      </c:barChart>
      <c:catAx>
        <c:axId val="13347156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34715615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D978C-F0E7-4501-8C32-E2783EA73442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8CAA5-C3A8-4898-92A7-544977655F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090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E8F85-F8BF-4FF3-A3DB-5E17C961A57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6F25-7297-49D0-B52B-68A46FD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2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384e5e1e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384e5e1e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1565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fca13797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3fca13797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fca137972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fca137972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53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372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760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605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362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757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3591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865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760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407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934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584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9B1B1-3D1D-4CA4-91EA-CE1290916D29}" type="datetimeFigureOut">
              <a:rPr lang="lt-LT" smtClean="0"/>
              <a:t>2019-03-20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951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465696"/>
              </p:ext>
            </p:extLst>
          </p:nvPr>
        </p:nvGraphicFramePr>
        <p:xfrm>
          <a:off x="838200" y="430924"/>
          <a:ext cx="10515600" cy="5746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047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405794"/>
              </p:ext>
            </p:extLst>
          </p:nvPr>
        </p:nvGraphicFramePr>
        <p:xfrm>
          <a:off x="838200" y="399393"/>
          <a:ext cx="10515600" cy="577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631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Vadovavimas ugdymui ir mokymuisi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Google Shape;228;p37"/>
          <p:cNvSpPr txBox="1">
            <a:spLocks noGrp="1"/>
          </p:cNvSpPr>
          <p:nvPr>
            <p:ph type="body" idx="1"/>
          </p:nvPr>
        </p:nvSpPr>
        <p:spPr>
          <a:xfrm>
            <a:off x="838200" y="1479174"/>
            <a:ext cx="10515600" cy="437298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algn="just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siekti, kad būtų taikomi tinkamiausi ugdymo 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metodai</a:t>
            </a:r>
            <a:r>
              <a:rPr lang="lt-LT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8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30,6 </a:t>
            </a: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tinkamiausių ugdymo metodų taikymo užtikrinimo veiksnius ir būdus / strategijas, gebėjimą siekti tinkamiausių ugdymo metodų taikymo švietimo įstaigoje, siekį prisiimti asmeninę atsakomybę už tai, kad švietimo įstaigoje būtų taikomi tinkamiausi ugdymo metodai; </a:t>
            </a:r>
            <a:endParaRPr lang="lt-LT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</a:pP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 stiprinti bendruomenės nuostatą, kad kiekvienas mokinys gali pasiekti gerų mokymosi 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rezultatų - 30,9 </a:t>
            </a: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veiksnius ir būdus / strategijas, padedančias stiprinti šią nuostatą,  gebėjimą pasirinkti ir taikyti įvairius šios nuostatos skleidimo ir stiprinimo būdus, siekį priimti sprendimus, stiprinančius bendruomenės tikėjimą kiekvieno mokinio asmenybės augimo ir mokymosi galiomis;</a:t>
            </a:r>
            <a:endParaRPr lang="lt-LT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</a:pP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sudaryti palankias ir saugias mokymosi sąlygas visiems 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mokiniams - 21,7 </a:t>
            </a: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palankias ir saugias mokymosi sąlygas, jų sudarymo būdus / strategijas, gebėjimą sudaryti palankias ir saugias mokymosi sąlygas, spręsti mokinių saugumo problemas, siekį vertinti ir tobulinti mokymosi sąlygas;</a:t>
            </a:r>
            <a:endParaRPr lang="lt-LT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>
              <a:lnSpc>
                <a:spcPct val="120000"/>
              </a:lnSpc>
              <a:buNone/>
            </a:pPr>
            <a:r>
              <a:rPr lang="lt-LT" sz="4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57475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Vadovavimas ugdymui ir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mokymuisi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Google Shape;234;p38"/>
          <p:cNvSpPr txBox="1">
            <a:spLocks noGrp="1"/>
          </p:cNvSpPr>
          <p:nvPr>
            <p:ph type="body" idx="1"/>
          </p:nvPr>
        </p:nvSpPr>
        <p:spPr>
          <a:xfrm>
            <a:off x="838200" y="1479175"/>
            <a:ext cx="10515600" cy="505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fontAlgn="base">
              <a:lnSpc>
                <a:spcPct val="100000"/>
              </a:lnSpc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gebėjimas kartu su bendruomene įgyvendinti strategijas, užtikrinančias gerą mokinių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elgesį -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30,3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gero mokinių elgesio užtikrinimo ir skatinimo veiksnius ir būdus / strategijas, gebėjimą pasirinkti ir taikyti strategijas, užtikrinančias gerą mokinių elgesį, siekį taikyti veiksmingas gerą mokinių elgesį skatinančias priemones;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gebėjimas kartu su bendruomene įgyvendinti strategijas, užtikrinančias mokinių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lankomumą</a:t>
            </a:r>
            <a:r>
              <a:rPr lang="lt-L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37,5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pakankamai, gerai arba labai gerai pagrindė supratimą apie mokinių lankomumo užtikrinimo ir skatinimo veiksnius ir būdus / strategijas, gebėjimą pasirinkti ir taikyti strategijas, mastu užtikrinančias mokinių lankomumą, siekį taikyti veiksmingas mokinių lankomumą skatinančias priemones;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gebėjimas stiprinti pedagogų atsakomybę už ugdymo proceso kokybę ir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rezultatus - 29,9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pedagogų atsakomybės už savo veiklą ir jos rezultatus stiprinimo būdus, gebėjimą juos taikyti, siekį taikyti įvairius pedagogų atsakomybės už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 veiklą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stiprinimo būdus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1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Vadovavimas ugdymui ir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mokymuisi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Google Shape;240;p39"/>
          <p:cNvSpPr txBox="1">
            <a:spLocks noGrp="1"/>
          </p:cNvSpPr>
          <p:nvPr>
            <p:ph type="body" idx="1"/>
          </p:nvPr>
        </p:nvSpPr>
        <p:spPr>
          <a:xfrm>
            <a:off x="838200" y="1479175"/>
            <a:ext cx="10515600" cy="505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stiprinti mokinių atsakomybę už mokymąsi ir mokymosi 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rezultatus -  32,8 </a:t>
            </a: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mokinių atsakomybės už savo mokymąsi ir mokymosi rezultatus stiprinimo būdus, gebėjimą juos taikyti, siekį naudoti įvairius mokinių atsakomybės už mokymąsi stiprinimo būdus;</a:t>
            </a:r>
            <a:endParaRPr lang="lt-LT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organizuoti mokinių pasiekimų ir jų pažangos proceso stebėseną, analizuoti 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rezultatus - 45,1 </a:t>
            </a: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pakankamai, gerai arba labai gerai pagrindė supratimą apie mokinių pasiekimų ir jų pažangos stebėsenos organizavimo procesą, gebėjimą šį procesą organizuoti,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kį</a:t>
            </a: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prisiimti atsakomybę už šio proceso įgyvendinimą ir rezultatų analizę bei panaudojimą;</a:t>
            </a:r>
            <a:endParaRPr lang="lt-LT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organizuoti ugdymo proceso stebėseną, analizuoti 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rezultatus</a:t>
            </a:r>
            <a:r>
              <a:rPr lang="lt-LT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47,4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ugdymo proceso </a:t>
            </a: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stebėsenos organizavimo procesą, gebėjimą šį procesą organizuoti, siekį prisiimti atsakomybę už šio proceso įgyvendinimą ir rezultatų analizę bei panaudojimą.</a:t>
            </a:r>
            <a:endParaRPr lang="lt-LT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71724179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371</Words>
  <Application>Microsoft Office PowerPoint</Application>
  <PresentationFormat>Plačiaekranė</PresentationFormat>
  <Paragraphs>16</Paragraphs>
  <Slides>5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„Office“ tema</vt:lpstr>
      <vt:lpstr>„PowerPoint“ pateiktis</vt:lpstr>
      <vt:lpstr>„PowerPoint“ pateiktis</vt:lpstr>
      <vt:lpstr>Vadovavimas ugdymui ir mokymuisi</vt:lpstr>
      <vt:lpstr>Vadovavimas ugdymui ir mokymuisi</vt:lpstr>
      <vt:lpstr>Vadovavimas ugdymui ir mokymuisi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Vidmantas Jurgaitis</dc:creator>
  <cp:lastModifiedBy>Ilona Jašinauskienė</cp:lastModifiedBy>
  <cp:revision>87</cp:revision>
  <cp:lastPrinted>2018-08-21T08:28:29Z</cp:lastPrinted>
  <dcterms:created xsi:type="dcterms:W3CDTF">2018-08-14T08:11:40Z</dcterms:created>
  <dcterms:modified xsi:type="dcterms:W3CDTF">2019-03-20T14:32:42Z</dcterms:modified>
</cp:coreProperties>
</file>