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7"/>
  </p:notesMasterIdLst>
  <p:sldIdLst>
    <p:sldId id="256" r:id="rId2"/>
    <p:sldId id="268" r:id="rId3"/>
    <p:sldId id="267" r:id="rId4"/>
    <p:sldId id="277" r:id="rId5"/>
    <p:sldId id="276" r:id="rId6"/>
    <p:sldId id="279" r:id="rId7"/>
    <p:sldId id="280" r:id="rId8"/>
    <p:sldId id="283" r:id="rId9"/>
    <p:sldId id="282" r:id="rId10"/>
    <p:sldId id="274" r:id="rId11"/>
    <p:sldId id="272" r:id="rId12"/>
    <p:sldId id="273" r:id="rId13"/>
    <p:sldId id="284" r:id="rId14"/>
    <p:sldId id="275" r:id="rId15"/>
    <p:sldId id="287" r:id="rId16"/>
    <p:sldId id="285" r:id="rId17"/>
    <p:sldId id="288" r:id="rId18"/>
    <p:sldId id="290" r:id="rId19"/>
    <p:sldId id="289" r:id="rId20"/>
    <p:sldId id="286" r:id="rId21"/>
    <p:sldId id="292" r:id="rId22"/>
    <p:sldId id="264" r:id="rId23"/>
    <p:sldId id="265" r:id="rId24"/>
    <p:sldId id="293" r:id="rId25"/>
    <p:sldId id="270" r:id="rId26"/>
  </p:sldIdLst>
  <p:sldSz cx="12192000" cy="6858000"/>
  <p:notesSz cx="6797675" cy="9928225"/>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a:srgbClr val="CC99FF"/>
    <a:srgbClr val="AC4A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5" d="100"/>
          <a:sy n="115" d="100"/>
        </p:scale>
        <p:origin x="4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2D1A84-E91B-4ACE-82D5-B378FF6036AF}" type="doc">
      <dgm:prSet loTypeId="urn:microsoft.com/office/officeart/2008/layout/AscendingPictureAccentProcess" loCatId="process" qsTypeId="urn:microsoft.com/office/officeart/2005/8/quickstyle/simple1" qsCatId="simple" csTypeId="urn:microsoft.com/office/officeart/2005/8/colors/accent1_2" csCatId="accent1" phldr="1"/>
      <dgm:spPr/>
      <dgm:t>
        <a:bodyPr/>
        <a:lstStyle/>
        <a:p>
          <a:endParaRPr lang="lt-LT"/>
        </a:p>
      </dgm:t>
    </dgm:pt>
    <dgm:pt modelId="{061CC71E-FDDA-46E6-8737-46626D3EE499}">
      <dgm:prSet phldrT="[Tekstas]" custT="1"/>
      <dgm:spPr/>
      <dgm:t>
        <a:bodyPr/>
        <a:lstStyle/>
        <a:p>
          <a:r>
            <a:rPr lang="lt-LT" sz="1800" b="1" dirty="0" smtClean="0">
              <a:solidFill>
                <a:schemeClr val="accent2">
                  <a:lumMod val="60000"/>
                  <a:lumOff val="40000"/>
                </a:schemeClr>
              </a:solidFill>
            </a:rPr>
            <a:t>Apibendrinti mokyklos rezultatai</a:t>
          </a:r>
        </a:p>
        <a:p>
          <a:r>
            <a:rPr lang="lt-LT" sz="1800" b="1" dirty="0" smtClean="0">
              <a:solidFill>
                <a:schemeClr val="accent2">
                  <a:lumMod val="60000"/>
                  <a:lumOff val="40000"/>
                </a:schemeClr>
              </a:solidFill>
            </a:rPr>
            <a:t>2015-2016 m. m .</a:t>
          </a:r>
          <a:endParaRPr lang="lt-LT" sz="1800" b="1" dirty="0">
            <a:solidFill>
              <a:schemeClr val="accent2">
                <a:lumMod val="60000"/>
                <a:lumOff val="40000"/>
              </a:schemeClr>
            </a:solidFill>
          </a:endParaRPr>
        </a:p>
      </dgm:t>
    </dgm:pt>
    <dgm:pt modelId="{61594F5B-C4E5-41B9-8934-6C23C559E713}" type="parTrans" cxnId="{D7B3E6DA-B26A-477A-9FF6-9BA43BCDBC91}">
      <dgm:prSet/>
      <dgm:spPr/>
      <dgm:t>
        <a:bodyPr/>
        <a:lstStyle/>
        <a:p>
          <a:endParaRPr lang="lt-LT"/>
        </a:p>
      </dgm:t>
    </dgm:pt>
    <dgm:pt modelId="{75E8FF93-F3AF-4B9B-A73C-0D92EFF25CDB}" type="sibTrans" cxnId="{D7B3E6DA-B26A-477A-9FF6-9BA43BCDBC91}">
      <dgm:prSet/>
      <dgm:spPr>
        <a:blipFill>
          <a:blip xmlns:r="http://schemas.openxmlformats.org/officeDocument/2006/relationships" r:embed="rId1">
            <a:extLst/>
          </a:blip>
          <a:srcRect/>
          <a:stretch>
            <a:fillRect l="-11000" r="-11000"/>
          </a:stretch>
        </a:blipFill>
      </dgm:spPr>
      <dgm:t>
        <a:bodyPr/>
        <a:lstStyle/>
        <a:p>
          <a:endParaRPr lang="lt-LT"/>
        </a:p>
      </dgm:t>
    </dgm:pt>
    <dgm:pt modelId="{AAF1185E-944C-4584-A6D5-00B0DF19E60A}">
      <dgm:prSet phldrT="[Tekstas]" custT="1"/>
      <dgm:spPr/>
      <dgm:t>
        <a:bodyPr/>
        <a:lstStyle/>
        <a:p>
          <a:r>
            <a:rPr lang="lt-LT" sz="1800" b="1" dirty="0" smtClean="0">
              <a:solidFill>
                <a:schemeClr val="accent2">
                  <a:lumMod val="60000"/>
                  <a:lumOff val="40000"/>
                </a:schemeClr>
              </a:solidFill>
            </a:rPr>
            <a:t>Apibendrinti mokyklos rezultatai</a:t>
          </a:r>
        </a:p>
        <a:p>
          <a:r>
            <a:rPr lang="lt-LT" sz="1800" b="1" dirty="0" smtClean="0">
              <a:solidFill>
                <a:schemeClr val="accent2">
                  <a:lumMod val="60000"/>
                  <a:lumOff val="40000"/>
                </a:schemeClr>
              </a:solidFill>
            </a:rPr>
            <a:t>2016-2017 m. m </a:t>
          </a:r>
          <a:endParaRPr lang="lt-LT" sz="1800" b="1" dirty="0">
            <a:solidFill>
              <a:schemeClr val="accent2">
                <a:lumMod val="60000"/>
                <a:lumOff val="40000"/>
              </a:schemeClr>
            </a:solidFill>
          </a:endParaRPr>
        </a:p>
      </dgm:t>
    </dgm:pt>
    <dgm:pt modelId="{5683C111-04BE-443C-AF6A-974846FF3CB6}" type="parTrans" cxnId="{13FDAA0D-E9BE-4A82-B87E-C9C2FE4BC496}">
      <dgm:prSet/>
      <dgm:spPr/>
      <dgm:t>
        <a:bodyPr/>
        <a:lstStyle/>
        <a:p>
          <a:endParaRPr lang="lt-LT"/>
        </a:p>
      </dgm:t>
    </dgm:pt>
    <dgm:pt modelId="{B24FD3F1-3414-4DF0-A5F6-D03D2287C5CB}" type="sibTrans" cxnId="{13FDAA0D-E9BE-4A82-B87E-C9C2FE4BC496}">
      <dgm:prSet/>
      <dgm:spPr>
        <a:blipFill>
          <a:blip xmlns:r="http://schemas.openxmlformats.org/officeDocument/2006/relationships" r:embed="rId1">
            <a:extLst/>
          </a:blip>
          <a:srcRect/>
          <a:stretch>
            <a:fillRect l="-11000" r="-11000"/>
          </a:stretch>
        </a:blipFill>
      </dgm:spPr>
      <dgm:t>
        <a:bodyPr/>
        <a:lstStyle/>
        <a:p>
          <a:endParaRPr lang="lt-LT"/>
        </a:p>
      </dgm:t>
    </dgm:pt>
    <dgm:pt modelId="{5C5F7208-48CE-4668-8BB2-6E742EECA664}" type="pres">
      <dgm:prSet presAssocID="{0A2D1A84-E91B-4ACE-82D5-B378FF6036AF}" presName="Name0" presStyleCnt="0">
        <dgm:presLayoutVars>
          <dgm:chMax val="7"/>
          <dgm:chPref val="7"/>
          <dgm:dir/>
        </dgm:presLayoutVars>
      </dgm:prSet>
      <dgm:spPr/>
      <dgm:t>
        <a:bodyPr/>
        <a:lstStyle/>
        <a:p>
          <a:endParaRPr lang="lt-LT"/>
        </a:p>
      </dgm:t>
    </dgm:pt>
    <dgm:pt modelId="{1E69FF4A-1E16-4543-AE84-6B4F5F08930C}" type="pres">
      <dgm:prSet presAssocID="{0A2D1A84-E91B-4ACE-82D5-B378FF6036AF}" presName="dot1" presStyleLbl="alignNode1" presStyleIdx="0" presStyleCnt="10"/>
      <dgm:spPr>
        <a:solidFill>
          <a:srgbClr val="993366"/>
        </a:solidFill>
      </dgm:spPr>
      <dgm:t>
        <a:bodyPr/>
        <a:lstStyle/>
        <a:p>
          <a:endParaRPr lang="lt-LT"/>
        </a:p>
      </dgm:t>
    </dgm:pt>
    <dgm:pt modelId="{4B77C2F3-40B0-4656-8179-8FD5D6943D8D}" type="pres">
      <dgm:prSet presAssocID="{0A2D1A84-E91B-4ACE-82D5-B378FF6036AF}" presName="dot2" presStyleLbl="alignNode1" presStyleIdx="1" presStyleCnt="10"/>
      <dgm:spPr>
        <a:solidFill>
          <a:srgbClr val="993366"/>
        </a:solidFill>
      </dgm:spPr>
      <dgm:t>
        <a:bodyPr/>
        <a:lstStyle/>
        <a:p>
          <a:endParaRPr lang="lt-LT"/>
        </a:p>
      </dgm:t>
    </dgm:pt>
    <dgm:pt modelId="{39AAA2F3-6ED5-4054-8FC5-B540BDAF3970}" type="pres">
      <dgm:prSet presAssocID="{0A2D1A84-E91B-4ACE-82D5-B378FF6036AF}" presName="dot3" presStyleLbl="alignNode1" presStyleIdx="2" presStyleCnt="10"/>
      <dgm:spPr>
        <a:solidFill>
          <a:srgbClr val="993366"/>
        </a:solidFill>
      </dgm:spPr>
    </dgm:pt>
    <dgm:pt modelId="{C5D0137B-C5EB-49F7-8314-E7F3468CBD31}" type="pres">
      <dgm:prSet presAssocID="{0A2D1A84-E91B-4ACE-82D5-B378FF6036AF}" presName="dotArrow1" presStyleLbl="alignNode1" presStyleIdx="3" presStyleCnt="10" custLinFactY="-82842" custLinFactNeighborX="7823" custLinFactNeighborY="-100000"/>
      <dgm:spPr>
        <a:solidFill>
          <a:srgbClr val="993366"/>
        </a:solidFill>
      </dgm:spPr>
    </dgm:pt>
    <dgm:pt modelId="{CA12E211-505A-4F97-90AA-D03785869C96}" type="pres">
      <dgm:prSet presAssocID="{0A2D1A84-E91B-4ACE-82D5-B378FF6036AF}" presName="dotArrow2" presStyleLbl="alignNode1" presStyleIdx="4" presStyleCnt="10" custLinFactY="-100000" custLinFactNeighborX="7823" custLinFactNeighborY="-131453"/>
      <dgm:spPr>
        <a:solidFill>
          <a:srgbClr val="993366"/>
        </a:solidFill>
      </dgm:spPr>
    </dgm:pt>
    <dgm:pt modelId="{98EA1F43-8CEA-4795-ABA9-988FD58422BB}" type="pres">
      <dgm:prSet presAssocID="{0A2D1A84-E91B-4ACE-82D5-B378FF6036AF}" presName="dotArrow3" presStyleLbl="alignNode1" presStyleIdx="5" presStyleCnt="10" custLinFactY="-105073" custLinFactNeighborX="23467" custLinFactNeighborY="-200000"/>
      <dgm:spPr>
        <a:solidFill>
          <a:srgbClr val="993366"/>
        </a:solidFill>
      </dgm:spPr>
    </dgm:pt>
    <dgm:pt modelId="{DD6365B3-5361-4FDA-90E0-3FBBC92964F6}" type="pres">
      <dgm:prSet presAssocID="{0A2D1A84-E91B-4ACE-82D5-B378FF6036AF}" presName="dotArrow4" presStyleLbl="alignNode1" presStyleIdx="6" presStyleCnt="10" custLinFactY="-100000" custLinFactNeighborX="54757" custLinFactNeighborY="-147098"/>
      <dgm:spPr>
        <a:solidFill>
          <a:srgbClr val="993366"/>
        </a:solidFill>
      </dgm:spPr>
    </dgm:pt>
    <dgm:pt modelId="{AEB8E6DC-7F15-47CD-B594-4DAAFEA832D3}" type="pres">
      <dgm:prSet presAssocID="{0A2D1A84-E91B-4ACE-82D5-B378FF6036AF}" presName="dotArrow5" presStyleLbl="alignNode1" presStyleIdx="7" presStyleCnt="10" custLinFactY="-82841" custLinFactNeighborX="39112" custLinFactNeighborY="-100000"/>
      <dgm:spPr>
        <a:solidFill>
          <a:srgbClr val="993366"/>
        </a:solidFill>
      </dgm:spPr>
    </dgm:pt>
    <dgm:pt modelId="{5C54C6AE-8517-4595-A7D1-BCD2B2212334}" type="pres">
      <dgm:prSet presAssocID="{0A2D1A84-E91B-4ACE-82D5-B378FF6036AF}" presName="dotArrow6" presStyleLbl="alignNode1" presStyleIdx="8" presStyleCnt="10" custLinFactY="-91599" custLinFactNeighborX="15645" custLinFactNeighborY="-100000"/>
      <dgm:spPr>
        <a:solidFill>
          <a:srgbClr val="993366"/>
        </a:solidFill>
      </dgm:spPr>
    </dgm:pt>
    <dgm:pt modelId="{E93AF9B7-D280-422C-8014-8277F7AC1613}" type="pres">
      <dgm:prSet presAssocID="{0A2D1A84-E91B-4ACE-82D5-B378FF6036AF}" presName="dotArrow7" presStyleLbl="alignNode1" presStyleIdx="9" presStyleCnt="10" custLinFactY="-79876" custLinFactNeighborX="31289" custLinFactNeighborY="-100000"/>
      <dgm:spPr>
        <a:solidFill>
          <a:srgbClr val="993366"/>
        </a:solidFill>
      </dgm:spPr>
    </dgm:pt>
    <dgm:pt modelId="{EDA594E9-0654-43B2-BF90-32F7C33F7BE2}" type="pres">
      <dgm:prSet presAssocID="{061CC71E-FDDA-46E6-8737-46626D3EE499}" presName="parTx1" presStyleLbl="node1" presStyleIdx="0" presStyleCnt="2" custScaleX="88427" custScaleY="172843" custLinFactNeighborX="16408" custLinFactNeighborY="-5925"/>
      <dgm:spPr/>
      <dgm:t>
        <a:bodyPr/>
        <a:lstStyle/>
        <a:p>
          <a:endParaRPr lang="lt-LT"/>
        </a:p>
      </dgm:t>
    </dgm:pt>
    <dgm:pt modelId="{45A27A5E-E9C1-4CC4-B21B-816C8870D070}" type="pres">
      <dgm:prSet presAssocID="{75E8FF93-F3AF-4B9B-A73C-0D92EFF25CDB}" presName="picture1" presStyleCnt="0"/>
      <dgm:spPr/>
    </dgm:pt>
    <dgm:pt modelId="{3BA1A0F4-9492-437F-9D38-EC6833BE62C8}" type="pres">
      <dgm:prSet presAssocID="{75E8FF93-F3AF-4B9B-A73C-0D92EFF25CDB}" presName="imageRepeatNode" presStyleLbl="fgImgPlace1" presStyleIdx="0" presStyleCnt="2" custLinFactNeighborX="-4704" custLinFactNeighborY="-8379"/>
      <dgm:spPr/>
      <dgm:t>
        <a:bodyPr/>
        <a:lstStyle/>
        <a:p>
          <a:endParaRPr lang="lt-LT"/>
        </a:p>
      </dgm:t>
    </dgm:pt>
    <dgm:pt modelId="{9CFD0C91-91B7-496D-9778-D23B3D8255EF}" type="pres">
      <dgm:prSet presAssocID="{AAF1185E-944C-4584-A6D5-00B0DF19E60A}" presName="parTx2" presStyleLbl="node1" presStyleIdx="1" presStyleCnt="2" custScaleX="88142" custScaleY="161863" custLinFactNeighborX="36234" custLinFactNeighborY="-54079"/>
      <dgm:spPr/>
      <dgm:t>
        <a:bodyPr/>
        <a:lstStyle/>
        <a:p>
          <a:endParaRPr lang="lt-LT"/>
        </a:p>
      </dgm:t>
    </dgm:pt>
    <dgm:pt modelId="{CF6EB534-D955-4295-9C52-8E5602B1C549}" type="pres">
      <dgm:prSet presAssocID="{B24FD3F1-3414-4DF0-A5F6-D03D2287C5CB}" presName="picture2" presStyleCnt="0"/>
      <dgm:spPr/>
    </dgm:pt>
    <dgm:pt modelId="{CCC9C6DD-6502-4165-AACF-3BF9E5304DE3}" type="pres">
      <dgm:prSet presAssocID="{B24FD3F1-3414-4DF0-A5F6-D03D2287C5CB}" presName="imageRepeatNode" presStyleLbl="fgImgPlace1" presStyleIdx="1" presStyleCnt="2" custLinFactNeighborX="25032" custLinFactNeighborY="-3616"/>
      <dgm:spPr/>
      <dgm:t>
        <a:bodyPr/>
        <a:lstStyle/>
        <a:p>
          <a:endParaRPr lang="lt-LT"/>
        </a:p>
      </dgm:t>
    </dgm:pt>
  </dgm:ptLst>
  <dgm:cxnLst>
    <dgm:cxn modelId="{D7B3E6DA-B26A-477A-9FF6-9BA43BCDBC91}" srcId="{0A2D1A84-E91B-4ACE-82D5-B378FF6036AF}" destId="{061CC71E-FDDA-46E6-8737-46626D3EE499}" srcOrd="0" destOrd="0" parTransId="{61594F5B-C4E5-41B9-8934-6C23C559E713}" sibTransId="{75E8FF93-F3AF-4B9B-A73C-0D92EFF25CDB}"/>
    <dgm:cxn modelId="{4CD60B00-119D-4002-B037-49681A761965}" type="presOf" srcId="{75E8FF93-F3AF-4B9B-A73C-0D92EFF25CDB}" destId="{3BA1A0F4-9492-437F-9D38-EC6833BE62C8}" srcOrd="0" destOrd="0" presId="urn:microsoft.com/office/officeart/2008/layout/AscendingPictureAccentProcess"/>
    <dgm:cxn modelId="{13FDAA0D-E9BE-4A82-B87E-C9C2FE4BC496}" srcId="{0A2D1A84-E91B-4ACE-82D5-B378FF6036AF}" destId="{AAF1185E-944C-4584-A6D5-00B0DF19E60A}" srcOrd="1" destOrd="0" parTransId="{5683C111-04BE-443C-AF6A-974846FF3CB6}" sibTransId="{B24FD3F1-3414-4DF0-A5F6-D03D2287C5CB}"/>
    <dgm:cxn modelId="{27786997-045B-45D9-8038-A20D6CE83460}" type="presOf" srcId="{061CC71E-FDDA-46E6-8737-46626D3EE499}" destId="{EDA594E9-0654-43B2-BF90-32F7C33F7BE2}" srcOrd="0" destOrd="0" presId="urn:microsoft.com/office/officeart/2008/layout/AscendingPictureAccentProcess"/>
    <dgm:cxn modelId="{00EFB678-4E2D-4DDD-AE34-082718CBE5A6}" type="presOf" srcId="{B24FD3F1-3414-4DF0-A5F6-D03D2287C5CB}" destId="{CCC9C6DD-6502-4165-AACF-3BF9E5304DE3}" srcOrd="0" destOrd="0" presId="urn:microsoft.com/office/officeart/2008/layout/AscendingPictureAccentProcess"/>
    <dgm:cxn modelId="{EA1EAE6C-9260-4A9C-BF53-7A2C8BA1DCE9}" type="presOf" srcId="{0A2D1A84-E91B-4ACE-82D5-B378FF6036AF}" destId="{5C5F7208-48CE-4668-8BB2-6E742EECA664}" srcOrd="0" destOrd="0" presId="urn:microsoft.com/office/officeart/2008/layout/AscendingPictureAccentProcess"/>
    <dgm:cxn modelId="{951FCB5D-7692-4F0A-9A98-6DA0FF89AE82}" type="presOf" srcId="{AAF1185E-944C-4584-A6D5-00B0DF19E60A}" destId="{9CFD0C91-91B7-496D-9778-D23B3D8255EF}" srcOrd="0" destOrd="0" presId="urn:microsoft.com/office/officeart/2008/layout/AscendingPictureAccentProcess"/>
    <dgm:cxn modelId="{8F2821D2-61EE-4411-B3C0-F2A037EC36EF}" type="presParOf" srcId="{5C5F7208-48CE-4668-8BB2-6E742EECA664}" destId="{1E69FF4A-1E16-4543-AE84-6B4F5F08930C}" srcOrd="0" destOrd="0" presId="urn:microsoft.com/office/officeart/2008/layout/AscendingPictureAccentProcess"/>
    <dgm:cxn modelId="{E2BC244A-4B53-4923-BE91-EE363B6AC91E}" type="presParOf" srcId="{5C5F7208-48CE-4668-8BB2-6E742EECA664}" destId="{4B77C2F3-40B0-4656-8179-8FD5D6943D8D}" srcOrd="1" destOrd="0" presId="urn:microsoft.com/office/officeart/2008/layout/AscendingPictureAccentProcess"/>
    <dgm:cxn modelId="{E12E2B59-B072-4BAB-BF5F-DF02199F48B1}" type="presParOf" srcId="{5C5F7208-48CE-4668-8BB2-6E742EECA664}" destId="{39AAA2F3-6ED5-4054-8FC5-B540BDAF3970}" srcOrd="2" destOrd="0" presId="urn:microsoft.com/office/officeart/2008/layout/AscendingPictureAccentProcess"/>
    <dgm:cxn modelId="{7101AA19-A269-4C3A-81FD-CE800E1D1F77}" type="presParOf" srcId="{5C5F7208-48CE-4668-8BB2-6E742EECA664}" destId="{C5D0137B-C5EB-49F7-8314-E7F3468CBD31}" srcOrd="3" destOrd="0" presId="urn:microsoft.com/office/officeart/2008/layout/AscendingPictureAccentProcess"/>
    <dgm:cxn modelId="{73967064-DA44-476D-BEC3-5EF53700FDD9}" type="presParOf" srcId="{5C5F7208-48CE-4668-8BB2-6E742EECA664}" destId="{CA12E211-505A-4F97-90AA-D03785869C96}" srcOrd="4" destOrd="0" presId="urn:microsoft.com/office/officeart/2008/layout/AscendingPictureAccentProcess"/>
    <dgm:cxn modelId="{27DAFAED-7B5C-49E2-937B-906BCB2D6B96}" type="presParOf" srcId="{5C5F7208-48CE-4668-8BB2-6E742EECA664}" destId="{98EA1F43-8CEA-4795-ABA9-988FD58422BB}" srcOrd="5" destOrd="0" presId="urn:microsoft.com/office/officeart/2008/layout/AscendingPictureAccentProcess"/>
    <dgm:cxn modelId="{605BC6DD-F280-46C4-BD39-BFFE8A88AC6A}" type="presParOf" srcId="{5C5F7208-48CE-4668-8BB2-6E742EECA664}" destId="{DD6365B3-5361-4FDA-90E0-3FBBC92964F6}" srcOrd="6" destOrd="0" presId="urn:microsoft.com/office/officeart/2008/layout/AscendingPictureAccentProcess"/>
    <dgm:cxn modelId="{9FF88032-72F3-4AD2-9F36-571469A2E01C}" type="presParOf" srcId="{5C5F7208-48CE-4668-8BB2-6E742EECA664}" destId="{AEB8E6DC-7F15-47CD-B594-4DAAFEA832D3}" srcOrd="7" destOrd="0" presId="urn:microsoft.com/office/officeart/2008/layout/AscendingPictureAccentProcess"/>
    <dgm:cxn modelId="{FA7A5EE8-88CA-4C58-B999-8FFA2C3B1AC2}" type="presParOf" srcId="{5C5F7208-48CE-4668-8BB2-6E742EECA664}" destId="{5C54C6AE-8517-4595-A7D1-BCD2B2212334}" srcOrd="8" destOrd="0" presId="urn:microsoft.com/office/officeart/2008/layout/AscendingPictureAccentProcess"/>
    <dgm:cxn modelId="{D32DD2FC-F2DE-4C47-A5FD-3DFF5D62D861}" type="presParOf" srcId="{5C5F7208-48CE-4668-8BB2-6E742EECA664}" destId="{E93AF9B7-D280-422C-8014-8277F7AC1613}" srcOrd="9" destOrd="0" presId="urn:microsoft.com/office/officeart/2008/layout/AscendingPictureAccentProcess"/>
    <dgm:cxn modelId="{350DD346-BBB1-488E-940F-E3B320966257}" type="presParOf" srcId="{5C5F7208-48CE-4668-8BB2-6E742EECA664}" destId="{EDA594E9-0654-43B2-BF90-32F7C33F7BE2}" srcOrd="10" destOrd="0" presId="urn:microsoft.com/office/officeart/2008/layout/AscendingPictureAccentProcess"/>
    <dgm:cxn modelId="{09D196CD-2AE7-433B-B054-3B791ED9EB8E}" type="presParOf" srcId="{5C5F7208-48CE-4668-8BB2-6E742EECA664}" destId="{45A27A5E-E9C1-4CC4-B21B-816C8870D070}" srcOrd="11" destOrd="0" presId="urn:microsoft.com/office/officeart/2008/layout/AscendingPictureAccentProcess"/>
    <dgm:cxn modelId="{218EA37F-AEC3-4035-B804-605634C8E2D0}" type="presParOf" srcId="{45A27A5E-E9C1-4CC4-B21B-816C8870D070}" destId="{3BA1A0F4-9492-437F-9D38-EC6833BE62C8}" srcOrd="0" destOrd="0" presId="urn:microsoft.com/office/officeart/2008/layout/AscendingPictureAccentProcess"/>
    <dgm:cxn modelId="{B5A9F065-913F-4791-8169-1A2E346343B8}" type="presParOf" srcId="{5C5F7208-48CE-4668-8BB2-6E742EECA664}" destId="{9CFD0C91-91B7-496D-9778-D23B3D8255EF}" srcOrd="12" destOrd="0" presId="urn:microsoft.com/office/officeart/2008/layout/AscendingPictureAccentProcess"/>
    <dgm:cxn modelId="{C2949088-5976-4AFE-BD11-16522EA00A92}" type="presParOf" srcId="{5C5F7208-48CE-4668-8BB2-6E742EECA664}" destId="{CF6EB534-D955-4295-9C52-8E5602B1C549}" srcOrd="13" destOrd="0" presId="urn:microsoft.com/office/officeart/2008/layout/AscendingPictureAccentProcess"/>
    <dgm:cxn modelId="{81FF0B48-4EEA-485A-8BF0-63781FFA54F4}" type="presParOf" srcId="{CF6EB534-D955-4295-9C52-8E5602B1C549}" destId="{CCC9C6DD-6502-4165-AACF-3BF9E5304DE3}"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69FF4A-1E16-4543-AE84-6B4F5F08930C}">
      <dsp:nvSpPr>
        <dsp:cNvPr id="0" name=""/>
        <dsp:cNvSpPr/>
      </dsp:nvSpPr>
      <dsp:spPr>
        <a:xfrm>
          <a:off x="4905258" y="3312372"/>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7C2F3-40B0-4656-8179-8FD5D6943D8D}">
      <dsp:nvSpPr>
        <dsp:cNvPr id="0" name=""/>
        <dsp:cNvSpPr/>
      </dsp:nvSpPr>
      <dsp:spPr>
        <a:xfrm>
          <a:off x="4773976" y="3522758"/>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AAA2F3-6ED5-4054-8FC5-B540BDAF3970}">
      <dsp:nvSpPr>
        <dsp:cNvPr id="0" name=""/>
        <dsp:cNvSpPr/>
      </dsp:nvSpPr>
      <dsp:spPr>
        <a:xfrm>
          <a:off x="4617516" y="3704907"/>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0137B-C5EB-49F7-8314-E7F3468CBD31}">
      <dsp:nvSpPr>
        <dsp:cNvPr id="0" name=""/>
        <dsp:cNvSpPr/>
      </dsp:nvSpPr>
      <dsp:spPr>
        <a:xfrm>
          <a:off x="4816272" y="920973"/>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2E211-505A-4F97-90AA-D03785869C96}">
      <dsp:nvSpPr>
        <dsp:cNvPr id="0" name=""/>
        <dsp:cNvSpPr/>
      </dsp:nvSpPr>
      <dsp:spPr>
        <a:xfrm>
          <a:off x="5016492" y="728810"/>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EA1F43-8CEA-4795-ABA9-988FD58422BB}">
      <dsp:nvSpPr>
        <dsp:cNvPr id="0" name=""/>
        <dsp:cNvSpPr/>
      </dsp:nvSpPr>
      <dsp:spPr>
        <a:xfrm>
          <a:off x="5239558" y="499168"/>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6365B3-5361-4FDA-90E0-3FBBC92964F6}">
      <dsp:nvSpPr>
        <dsp:cNvPr id="0" name=""/>
        <dsp:cNvSpPr/>
      </dsp:nvSpPr>
      <dsp:spPr>
        <a:xfrm>
          <a:off x="5486071" y="705364"/>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B8E6DC-7F15-47CD-B594-4DAAFEA832D3}">
      <dsp:nvSpPr>
        <dsp:cNvPr id="0" name=""/>
        <dsp:cNvSpPr/>
      </dsp:nvSpPr>
      <dsp:spPr>
        <a:xfrm>
          <a:off x="5662845" y="920974"/>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4C6AE-8517-4595-A7D1-BCD2B2212334}">
      <dsp:nvSpPr>
        <dsp:cNvPr id="0" name=""/>
        <dsp:cNvSpPr/>
      </dsp:nvSpPr>
      <dsp:spPr>
        <a:xfrm>
          <a:off x="5227835" y="920973"/>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3AF9B7-D280-422C-8014-8277F7AC1613}">
      <dsp:nvSpPr>
        <dsp:cNvPr id="0" name=""/>
        <dsp:cNvSpPr/>
      </dsp:nvSpPr>
      <dsp:spPr>
        <a:xfrm>
          <a:off x="5251280" y="1190289"/>
          <a:ext cx="149865" cy="149865"/>
        </a:xfrm>
        <a:prstGeom prst="ellipse">
          <a:avLst/>
        </a:prstGeom>
        <a:solidFill>
          <a:srgbClr val="99336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A594E9-0654-43B2-BF90-32F7C33F7BE2}">
      <dsp:nvSpPr>
        <dsp:cNvPr id="0" name=""/>
        <dsp:cNvSpPr/>
      </dsp:nvSpPr>
      <dsp:spPr>
        <a:xfrm>
          <a:off x="4702476" y="3885171"/>
          <a:ext cx="2858221" cy="14985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169" tIns="68580" rIns="68580" bIns="68580" numCol="1" spcCol="1270" anchor="ctr" anchorCtr="0">
          <a:noAutofit/>
        </a:bodyPr>
        <a:lstStyle/>
        <a:p>
          <a:pPr lvl="0" algn="l" defTabSz="800100">
            <a:lnSpc>
              <a:spcPct val="90000"/>
            </a:lnSpc>
            <a:spcBef>
              <a:spcPct val="0"/>
            </a:spcBef>
            <a:spcAft>
              <a:spcPct val="35000"/>
            </a:spcAft>
          </a:pPr>
          <a:r>
            <a:rPr lang="lt-LT" sz="1800" b="1" kern="1200" dirty="0" smtClean="0">
              <a:solidFill>
                <a:schemeClr val="accent2">
                  <a:lumMod val="60000"/>
                  <a:lumOff val="40000"/>
                </a:schemeClr>
              </a:solidFill>
            </a:rPr>
            <a:t>Apibendrinti mokyklos rezultatai</a:t>
          </a:r>
        </a:p>
        <a:p>
          <a:pPr lvl="0" algn="l" defTabSz="800100">
            <a:lnSpc>
              <a:spcPct val="90000"/>
            </a:lnSpc>
            <a:spcBef>
              <a:spcPct val="0"/>
            </a:spcBef>
            <a:spcAft>
              <a:spcPct val="35000"/>
            </a:spcAft>
          </a:pPr>
          <a:r>
            <a:rPr lang="lt-LT" sz="1800" b="1" kern="1200" dirty="0" smtClean="0">
              <a:solidFill>
                <a:schemeClr val="accent2">
                  <a:lumMod val="60000"/>
                  <a:lumOff val="40000"/>
                </a:schemeClr>
              </a:solidFill>
            </a:rPr>
            <a:t>2015-2016 m. m .</a:t>
          </a:r>
          <a:endParaRPr lang="lt-LT" sz="1800" b="1" kern="1200" dirty="0">
            <a:solidFill>
              <a:schemeClr val="accent2">
                <a:lumMod val="60000"/>
                <a:lumOff val="40000"/>
              </a:schemeClr>
            </a:solidFill>
          </a:endParaRPr>
        </a:p>
      </dsp:txBody>
      <dsp:txXfrm>
        <a:off x="4775629" y="3958324"/>
        <a:ext cx="2711915" cy="1352238"/>
      </dsp:txXfrm>
    </dsp:sp>
    <dsp:sp modelId="{3BA1A0F4-9492-437F-9D38-EC6833BE62C8}">
      <dsp:nvSpPr>
        <dsp:cNvPr id="0" name=""/>
        <dsp:cNvSpPr/>
      </dsp:nvSpPr>
      <dsp:spPr>
        <a:xfrm>
          <a:off x="3018394" y="3277252"/>
          <a:ext cx="1498652" cy="1498553"/>
        </a:xfrm>
        <a:prstGeom prst="ellipse">
          <a:avLst/>
        </a:prstGeom>
        <a:blipFill>
          <a:blip xmlns:r="http://schemas.openxmlformats.org/officeDocument/2006/relationships" r:embed="rId1">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FD0C91-91B7-496D-9778-D23B3D8255EF}">
      <dsp:nvSpPr>
        <dsp:cNvPr id="0" name=""/>
        <dsp:cNvSpPr/>
      </dsp:nvSpPr>
      <dsp:spPr>
        <a:xfrm>
          <a:off x="6714089" y="1819460"/>
          <a:ext cx="2849009" cy="14033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4169" tIns="68580" rIns="68580" bIns="68580" numCol="1" spcCol="1270" anchor="ctr" anchorCtr="0">
          <a:noAutofit/>
        </a:bodyPr>
        <a:lstStyle/>
        <a:p>
          <a:pPr lvl="0" algn="l" defTabSz="800100">
            <a:lnSpc>
              <a:spcPct val="90000"/>
            </a:lnSpc>
            <a:spcBef>
              <a:spcPct val="0"/>
            </a:spcBef>
            <a:spcAft>
              <a:spcPct val="35000"/>
            </a:spcAft>
          </a:pPr>
          <a:r>
            <a:rPr lang="lt-LT" sz="1800" b="1" kern="1200" dirty="0" smtClean="0">
              <a:solidFill>
                <a:schemeClr val="accent2">
                  <a:lumMod val="60000"/>
                  <a:lumOff val="40000"/>
                </a:schemeClr>
              </a:solidFill>
            </a:rPr>
            <a:t>Apibendrinti mokyklos rezultatai</a:t>
          </a:r>
        </a:p>
        <a:p>
          <a:pPr lvl="0" algn="l" defTabSz="800100">
            <a:lnSpc>
              <a:spcPct val="90000"/>
            </a:lnSpc>
            <a:spcBef>
              <a:spcPct val="0"/>
            </a:spcBef>
            <a:spcAft>
              <a:spcPct val="35000"/>
            </a:spcAft>
          </a:pPr>
          <a:r>
            <a:rPr lang="lt-LT" sz="1800" b="1" kern="1200" dirty="0" smtClean="0">
              <a:solidFill>
                <a:schemeClr val="accent2">
                  <a:lumMod val="60000"/>
                  <a:lumOff val="40000"/>
                </a:schemeClr>
              </a:solidFill>
            </a:rPr>
            <a:t>2016-2017 m. m </a:t>
          </a:r>
          <a:endParaRPr lang="lt-LT" sz="1800" b="1" kern="1200" dirty="0">
            <a:solidFill>
              <a:schemeClr val="accent2">
                <a:lumMod val="60000"/>
                <a:lumOff val="40000"/>
              </a:schemeClr>
            </a:solidFill>
          </a:endParaRPr>
        </a:p>
      </dsp:txBody>
      <dsp:txXfrm>
        <a:off x="6782595" y="1887966"/>
        <a:ext cx="2711997" cy="1266336"/>
      </dsp:txXfrm>
    </dsp:sp>
    <dsp:sp modelId="{CCC9C6DD-6502-4165-AACF-3BF9E5304DE3}">
      <dsp:nvSpPr>
        <dsp:cNvPr id="0" name=""/>
        <dsp:cNvSpPr/>
      </dsp:nvSpPr>
      <dsp:spPr>
        <a:xfrm>
          <a:off x="4830205" y="1652812"/>
          <a:ext cx="1498652" cy="1498553"/>
        </a:xfrm>
        <a:prstGeom prst="ellipse">
          <a:avLst/>
        </a:prstGeom>
        <a:blipFill>
          <a:blip xmlns:r="http://schemas.openxmlformats.org/officeDocument/2006/relationships" r:embed="rId1">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345BE03-858C-4170-B4C1-F7D5D643E025}" type="datetimeFigureOut">
              <a:rPr lang="lt-LT" smtClean="0"/>
              <a:t>2018-04-06</a:t>
            </a:fld>
            <a:endParaRPr lang="lt-LT"/>
          </a:p>
        </p:txBody>
      </p:sp>
      <p:sp>
        <p:nvSpPr>
          <p:cNvPr id="4" name="Skaidrės vaizdo vietos rezervavimo ženkla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Poraštės vietos rezervavimo ženklas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28D0223-6FAB-49C1-AB51-1C97BE66AD69}" type="slidenum">
              <a:rPr lang="lt-LT" smtClean="0"/>
              <a:t>‹#›</a:t>
            </a:fld>
            <a:endParaRPr lang="lt-LT"/>
          </a:p>
        </p:txBody>
      </p:sp>
    </p:spTree>
    <p:extLst>
      <p:ext uri="{BB962C8B-B14F-4D97-AF65-F5344CB8AC3E}">
        <p14:creationId xmlns:p14="http://schemas.microsoft.com/office/powerpoint/2010/main" val="4235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kaidrės vaizdo vietos rezervavimo ženklas 1"/>
          <p:cNvSpPr>
            <a:spLocks noGrp="1" noRot="1" noChangeAspect="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t-LT" altLang="lt-LT" smtClean="0"/>
              <a:t>Geros mokyklos koncepcijos raktiniai žodžiai yra šie: PRASMĖ, ATRADIMAI, MOKYMOSI SĖKMĖ, SUSITARIMAI. </a:t>
            </a:r>
          </a:p>
          <a:p>
            <a:r>
              <a:rPr lang="lt-LT" altLang="lt-LT" smtClean="0"/>
              <a:t>Koncepciją galima rasti www.nmva.smm.lt </a:t>
            </a:r>
          </a:p>
          <a:p>
            <a:r>
              <a:rPr lang="lt-LT" altLang="lt-LT" smtClean="0"/>
              <a:t>arba:</a:t>
            </a:r>
          </a:p>
          <a:p>
            <a:r>
              <a:rPr lang="lt-LT" altLang="lt-LT" smtClean="0"/>
              <a:t>https://www.e-tar.lt/portal/lt/legalAct/f2f65120a7bb11e5be7fbe3f919a1ebe</a:t>
            </a:r>
          </a:p>
          <a:p>
            <a:endParaRPr lang="lt-LT" altLang="lt-LT" smtClean="0"/>
          </a:p>
          <a:p>
            <a:endParaRPr lang="lt-LT" altLang="lt-LT" smtClean="0"/>
          </a:p>
        </p:txBody>
      </p:sp>
      <p:sp>
        <p:nvSpPr>
          <p:cNvPr id="9220"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757A62-4D7D-4E4C-8BA3-6C1E094EA7E2}" type="slidenum">
              <a:rPr lang="lt-LT" altLang="lt-LT" smtClean="0">
                <a:latin typeface="Calibri" pitchFamily="34" charset="0"/>
              </a:rPr>
              <a:pPr/>
              <a:t>2</a:t>
            </a:fld>
            <a:endParaRPr lang="lt-LT" altLang="lt-LT"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kaidrės vaizdo vietos rezervavimo ženklas 1"/>
          <p:cNvSpPr>
            <a:spLocks noGrp="1" noRot="1" noChangeAspect="1" noTextEdit="1"/>
          </p:cNvSpPr>
          <p:nvPr>
            <p:ph type="sldImg"/>
          </p:nvPr>
        </p:nvSpPr>
        <p:spPr bwMode="auto">
          <a:xfrm>
            <a:off x="422275" y="1241425"/>
            <a:ext cx="59531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Pastabų vietos rezervavimo ženkl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lt-LT" altLang="lt-LT" smtClean="0"/>
              <a:t>Modelį sudaro keturios vertinimo sritys, susijusios priežastiniais ryšiais: Rezultatai, Ugdymas(is) ir mokinių patirtys, Ugdymo aplinkos, Lyderystė ir įgalinanti vadyba. Rodiklių sistemoje neišskirta dar viena ankstesnėms mokyklų įsivertinimo metodikoms įprasta sritis – Mokyklos kultūra – tačiau jos aspektai aprašyti kiekvienoje iš trijų rezultatus lemiančių sričių. Norint vertinti kultūrą atskirai, nesunku išrinkti tinkamus rodiklius ir susidaryti teminį rodiklių rinkinį.   </a:t>
            </a:r>
          </a:p>
          <a:p>
            <a:pPr eaLnBrk="1" hangingPunct="1">
              <a:spcBef>
                <a:spcPct val="0"/>
              </a:spcBef>
            </a:pPr>
            <a:endParaRPr lang="lt-LT" altLang="lt-LT" smtClean="0"/>
          </a:p>
          <a:p>
            <a:endParaRPr lang="lt-LT" altLang="lt-LT" smtClean="0"/>
          </a:p>
        </p:txBody>
      </p:sp>
      <p:sp>
        <p:nvSpPr>
          <p:cNvPr id="67588" name="Skaidrės numerio vietos rezervavimo ženklas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0832DDF-3422-4F41-ABB6-B0761453B150}" type="slidenum">
              <a:rPr lang="lt-LT" altLang="lt-LT">
                <a:latin typeface="Arial" pitchFamily="34" charset="0"/>
              </a:rPr>
              <a:pPr>
                <a:spcBef>
                  <a:spcPct val="0"/>
                </a:spcBef>
              </a:pPr>
              <a:t>4</a:t>
            </a:fld>
            <a:endParaRPr lang="lt-LT" altLang="lt-LT">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kaidrės vaizdo vietos rezervavimo ženklas 1"/>
          <p:cNvSpPr>
            <a:spLocks noGrp="1" noRot="1" noChangeAspect="1" noTextEdit="1"/>
          </p:cNvSpPr>
          <p:nvPr>
            <p:ph type="sldImg"/>
          </p:nvPr>
        </p:nvSpPr>
        <p:spPr>
          <a:xfrm>
            <a:off x="90488" y="744538"/>
            <a:ext cx="6616700" cy="3722687"/>
          </a:xfrm>
          <a:ln/>
        </p:spPr>
      </p:sp>
      <p:sp>
        <p:nvSpPr>
          <p:cNvPr id="93187" name="Pastabų vietos rezervavimo ženkl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lt-LT" altLang="lt-LT" smtClean="0"/>
              <a:t>Atsistojam ant „PASIEKIMAI IR PAŽANGA“ ir atsidaro </a:t>
            </a:r>
          </a:p>
        </p:txBody>
      </p:sp>
      <p:sp>
        <p:nvSpPr>
          <p:cNvPr id="93188" name="Skaidrės numerio vietos rezervavimo ženklas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defTabSz="914400" eaLnBrk="1" hangingPunct="1">
              <a:spcBef>
                <a:spcPct val="0"/>
              </a:spcBef>
            </a:pPr>
            <a:fld id="{0EBAE65F-3B45-4C16-934B-88188BBC5CCB}" type="slidenum">
              <a:rPr lang="lt-LT" altLang="lt-LT" smtClean="0">
                <a:latin typeface="Arial" charset="0"/>
              </a:rPr>
              <a:pPr defTabSz="914400" eaLnBrk="1" hangingPunct="1">
                <a:spcBef>
                  <a:spcPct val="0"/>
                </a:spcBef>
              </a:pPr>
              <a:t>6</a:t>
            </a:fld>
            <a:endParaRPr lang="lt-LT" altLang="lt-LT"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kaidrės vaizdo vietos rezervavimo ženklas 1"/>
          <p:cNvSpPr>
            <a:spLocks noGrp="1" noRot="1" noChangeAspect="1" noTextEdit="1"/>
          </p:cNvSpPr>
          <p:nvPr>
            <p:ph type="sldImg"/>
          </p:nvPr>
        </p:nvSpPr>
        <p:spPr>
          <a:xfrm>
            <a:off x="90488" y="744538"/>
            <a:ext cx="6616700" cy="3722687"/>
          </a:xfrm>
          <a:ln/>
        </p:spPr>
      </p:sp>
      <p:sp>
        <p:nvSpPr>
          <p:cNvPr id="94211" name="Pastabų vietos rezervavimo ženkla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lt-LT" altLang="lt-LT" smtClean="0"/>
              <a:t>SPRAGTELIM ANT „Efektyvumas“ – atsidaro - </a:t>
            </a:r>
          </a:p>
        </p:txBody>
      </p:sp>
      <p:sp>
        <p:nvSpPr>
          <p:cNvPr id="94212" name="Skaidrės numerio vietos rezervavimo ženklas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defTabSz="914400" eaLnBrk="1" hangingPunct="1">
              <a:spcBef>
                <a:spcPct val="0"/>
              </a:spcBef>
            </a:pPr>
            <a:fld id="{AB0FC71E-254C-437F-ABE7-D0E653F55989}" type="slidenum">
              <a:rPr lang="lt-LT" altLang="lt-LT" smtClean="0">
                <a:latin typeface="Arial" charset="0"/>
              </a:rPr>
              <a:pPr defTabSz="914400" eaLnBrk="1" hangingPunct="1">
                <a:spcBef>
                  <a:spcPct val="0"/>
                </a:spcBef>
              </a:pPr>
              <a:t>7</a:t>
            </a:fld>
            <a:endParaRPr lang="lt-LT" altLang="lt-LT"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2130426"/>
            <a:ext cx="10363200" cy="1470025"/>
          </a:xfrm>
        </p:spPr>
        <p:txBody>
          <a:bodyPr/>
          <a:lstStyle/>
          <a:p>
            <a:r>
              <a:rPr lang="lt-LT" smtClean="0"/>
              <a:t>Spustelėję redag. ruoš. pavad. stilių</a:t>
            </a:r>
            <a:endParaRPr lang="lt-LT"/>
          </a:p>
        </p:txBody>
      </p:sp>
      <p:sp>
        <p:nvSpPr>
          <p:cNvPr id="3" name="Antrinis pavadinima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lt-LT" smtClean="0"/>
              <a:t>Spustelėję redag. ruoš. paantrš. stilių</a:t>
            </a:r>
            <a:endParaRPr lang="lt-LT"/>
          </a:p>
        </p:txBody>
      </p:sp>
      <p:sp>
        <p:nvSpPr>
          <p:cNvPr id="4" name="Datos vietos rezervavimo ženklas 3"/>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420503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7672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839200" y="692151"/>
            <a:ext cx="2743200" cy="5434013"/>
          </a:xfrm>
        </p:spPr>
        <p:txBody>
          <a:bodyPr vert="eaVert"/>
          <a:lstStyle/>
          <a:p>
            <a:r>
              <a:rPr lang="lt-LT" smtClean="0"/>
              <a:t>Spustelėję redag. ruoš. pavad. stilių</a:t>
            </a:r>
            <a:endParaRPr lang="lt-LT"/>
          </a:p>
        </p:txBody>
      </p:sp>
      <p:sp>
        <p:nvSpPr>
          <p:cNvPr id="3" name="Vertikalaus teksto vietos rezervavimo ženklas 2"/>
          <p:cNvSpPr>
            <a:spLocks noGrp="1"/>
          </p:cNvSpPr>
          <p:nvPr>
            <p:ph type="body" orient="vert" idx="1"/>
          </p:nvPr>
        </p:nvSpPr>
        <p:spPr>
          <a:xfrm>
            <a:off x="609600" y="692151"/>
            <a:ext cx="8026400" cy="5434013"/>
          </a:xfrm>
        </p:spPr>
        <p:txBody>
          <a:bodyPr vert="eaVert"/>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291988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Pavadinimas, tekstas ir turinys">
    <p:spTree>
      <p:nvGrpSpPr>
        <p:cNvPr id="1" name=""/>
        <p:cNvGrpSpPr/>
        <p:nvPr/>
      </p:nvGrpSpPr>
      <p:grpSpPr>
        <a:xfrm>
          <a:off x="0" y="0"/>
          <a:ext cx="0" cy="0"/>
          <a:chOff x="0" y="0"/>
          <a:chExt cx="0" cy="0"/>
        </a:xfrm>
      </p:grpSpPr>
      <p:sp>
        <p:nvSpPr>
          <p:cNvPr id="2" name="Antraštė 1"/>
          <p:cNvSpPr>
            <a:spLocks noGrp="1"/>
          </p:cNvSpPr>
          <p:nvPr>
            <p:ph type="title"/>
          </p:nvPr>
        </p:nvSpPr>
        <p:spPr>
          <a:xfrm>
            <a:off x="1200152" y="692151"/>
            <a:ext cx="10382249" cy="561975"/>
          </a:xfrm>
        </p:spPr>
        <p:txBody>
          <a:bodyPr/>
          <a:lstStyle/>
          <a:p>
            <a:r>
              <a:rPr lang="lt-LT" smtClean="0"/>
              <a:t>Spustelėję redag. ruoš. pavad. stilių</a:t>
            </a:r>
            <a:endParaRPr lang="lt-LT"/>
          </a:p>
        </p:txBody>
      </p:sp>
      <p:sp>
        <p:nvSpPr>
          <p:cNvPr id="3" name="Teksto vietos rezervavimo ženklas 2"/>
          <p:cNvSpPr>
            <a:spLocks noGrp="1"/>
          </p:cNvSpPr>
          <p:nvPr>
            <p:ph type="body" sz="half" idx="1"/>
          </p:nvPr>
        </p:nvSpPr>
        <p:spPr>
          <a:xfrm>
            <a:off x="609600" y="1600201"/>
            <a:ext cx="5384800" cy="4525963"/>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97600" y="1600201"/>
            <a:ext cx="5384800" cy="4525963"/>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a:xfrm>
            <a:off x="609600" y="6245225"/>
            <a:ext cx="2844800" cy="476250"/>
          </a:xfrm>
        </p:spPr>
        <p:txBody>
          <a:bodyPr/>
          <a:lstStyle>
            <a:lvl1pPr>
              <a:defRPr/>
            </a:lvl1pPr>
          </a:lstStyle>
          <a:p>
            <a:fld id="{71AFEB14-CA8C-400F-8E8A-BA73C1E613C2}" type="datetimeFigureOut">
              <a:rPr lang="lt-LT" smtClean="0"/>
              <a:t>2018-04-06</a:t>
            </a:fld>
            <a:endParaRPr lang="lt-LT"/>
          </a:p>
        </p:txBody>
      </p:sp>
      <p:sp>
        <p:nvSpPr>
          <p:cNvPr id="6" name="Poraštės vietos rezervavimo ženklas 5"/>
          <p:cNvSpPr>
            <a:spLocks noGrp="1"/>
          </p:cNvSpPr>
          <p:nvPr>
            <p:ph type="ftr" sz="quarter" idx="11"/>
          </p:nvPr>
        </p:nvSpPr>
        <p:spPr>
          <a:xfrm>
            <a:off x="4165600" y="6245225"/>
            <a:ext cx="3860800" cy="476250"/>
          </a:xfrm>
        </p:spPr>
        <p:txBody>
          <a:bodyPr/>
          <a:lstStyle>
            <a:lvl1pPr>
              <a:defRPr/>
            </a:lvl1pPr>
          </a:lstStyle>
          <a:p>
            <a:endParaRPr lang="lt-LT"/>
          </a:p>
        </p:txBody>
      </p:sp>
      <p:sp>
        <p:nvSpPr>
          <p:cNvPr id="7" name="Skaidrės numerio vietos rezervavimo ženklas 6"/>
          <p:cNvSpPr>
            <a:spLocks noGrp="1"/>
          </p:cNvSpPr>
          <p:nvPr>
            <p:ph type="sldNum" sz="quarter" idx="12"/>
          </p:nvPr>
        </p:nvSpPr>
        <p:spPr>
          <a:xfrm>
            <a:off x="8737600" y="6245225"/>
            <a:ext cx="2844800" cy="476250"/>
          </a:xfrm>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93030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Pavadinimas ir dviejų stulpelių turinys virš teksto">
    <p:spTree>
      <p:nvGrpSpPr>
        <p:cNvPr id="1" name=""/>
        <p:cNvGrpSpPr/>
        <p:nvPr/>
      </p:nvGrpSpPr>
      <p:grpSpPr>
        <a:xfrm>
          <a:off x="0" y="0"/>
          <a:ext cx="0" cy="0"/>
          <a:chOff x="0" y="0"/>
          <a:chExt cx="0" cy="0"/>
        </a:xfrm>
      </p:grpSpPr>
      <p:sp>
        <p:nvSpPr>
          <p:cNvPr id="2" name="Antraštė 1"/>
          <p:cNvSpPr>
            <a:spLocks noGrp="1"/>
          </p:cNvSpPr>
          <p:nvPr>
            <p:ph type="title"/>
          </p:nvPr>
        </p:nvSpPr>
        <p:spPr>
          <a:xfrm>
            <a:off x="1200152" y="692151"/>
            <a:ext cx="10382249" cy="561975"/>
          </a:xfrm>
        </p:spPr>
        <p:txBody>
          <a:bodyPr/>
          <a:lstStyle/>
          <a:p>
            <a:r>
              <a:rPr lang="lt-LT" smtClean="0"/>
              <a:t>Spustelėję redag. ruoš. pavad. stilių</a:t>
            </a:r>
            <a:endParaRPr lang="lt-LT"/>
          </a:p>
        </p:txBody>
      </p:sp>
      <p:sp>
        <p:nvSpPr>
          <p:cNvPr id="3" name="Turinio vietos rezervavimo ženklas 2"/>
          <p:cNvSpPr>
            <a:spLocks noGrp="1"/>
          </p:cNvSpPr>
          <p:nvPr>
            <p:ph sz="quarter" idx="1"/>
          </p:nvPr>
        </p:nvSpPr>
        <p:spPr>
          <a:xfrm>
            <a:off x="609600" y="1600200"/>
            <a:ext cx="5384800" cy="21859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quarter" idx="2"/>
          </p:nvPr>
        </p:nvSpPr>
        <p:spPr>
          <a:xfrm>
            <a:off x="6197600" y="1600200"/>
            <a:ext cx="5384800" cy="2185988"/>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half" idx="3"/>
          </p:nvPr>
        </p:nvSpPr>
        <p:spPr>
          <a:xfrm>
            <a:off x="609600" y="3938589"/>
            <a:ext cx="10972800" cy="2187575"/>
          </a:xfrm>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6" name="Datos vietos rezervavimo ženklas 5"/>
          <p:cNvSpPr>
            <a:spLocks noGrp="1"/>
          </p:cNvSpPr>
          <p:nvPr>
            <p:ph type="dt" sz="half" idx="10"/>
          </p:nvPr>
        </p:nvSpPr>
        <p:spPr>
          <a:xfrm>
            <a:off x="609600" y="6245225"/>
            <a:ext cx="2844800" cy="476250"/>
          </a:xfrm>
        </p:spPr>
        <p:txBody>
          <a:bodyPr/>
          <a:lstStyle>
            <a:lvl1pPr>
              <a:defRPr/>
            </a:lvl1pPr>
          </a:lstStyle>
          <a:p>
            <a:fld id="{71AFEB14-CA8C-400F-8E8A-BA73C1E613C2}" type="datetimeFigureOut">
              <a:rPr lang="lt-LT" smtClean="0"/>
              <a:t>2018-04-06</a:t>
            </a:fld>
            <a:endParaRPr lang="lt-LT"/>
          </a:p>
        </p:txBody>
      </p:sp>
      <p:sp>
        <p:nvSpPr>
          <p:cNvPr id="7" name="Poraštės vietos rezervavimo ženklas 6"/>
          <p:cNvSpPr>
            <a:spLocks noGrp="1"/>
          </p:cNvSpPr>
          <p:nvPr>
            <p:ph type="ftr" sz="quarter" idx="11"/>
          </p:nvPr>
        </p:nvSpPr>
        <p:spPr>
          <a:xfrm>
            <a:off x="4165600" y="6245225"/>
            <a:ext cx="3860800" cy="476250"/>
          </a:xfrm>
        </p:spPr>
        <p:txBody>
          <a:bodyPr/>
          <a:lstStyle>
            <a:lvl1pPr>
              <a:defRPr/>
            </a:lvl1pPr>
          </a:lstStyle>
          <a:p>
            <a:endParaRPr lang="lt-LT"/>
          </a:p>
        </p:txBody>
      </p:sp>
      <p:sp>
        <p:nvSpPr>
          <p:cNvPr id="8" name="Skaidrės numerio vietos rezervavimo ženklas 7"/>
          <p:cNvSpPr>
            <a:spLocks noGrp="1"/>
          </p:cNvSpPr>
          <p:nvPr>
            <p:ph type="sldNum" sz="quarter" idx="12"/>
          </p:nvPr>
        </p:nvSpPr>
        <p:spPr>
          <a:xfrm>
            <a:off x="8737600" y="6245225"/>
            <a:ext cx="2844800" cy="476250"/>
          </a:xfrm>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874881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idx="1"/>
          </p:nvPr>
        </p:nvSpPr>
        <p:spPr/>
        <p:txBody>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Datos vietos rezervavimo ženklas 3"/>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1414170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963084" y="4406901"/>
            <a:ext cx="10363200" cy="1362075"/>
          </a:xfrm>
        </p:spPr>
        <p:txBody>
          <a:bodyPr anchor="t"/>
          <a:lstStyle>
            <a:lvl1pPr algn="l">
              <a:defRPr sz="4000" b="1" cap="all"/>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lt-LT" smtClean="0"/>
              <a:t>Spustelėję redag. ruoš. teksto stilių</a:t>
            </a:r>
          </a:p>
        </p:txBody>
      </p:sp>
      <p:sp>
        <p:nvSpPr>
          <p:cNvPr id="4" name="Datos vietos rezervavimo ženklas 3"/>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5" name="Poraštės vietos rezervavimo ženklas 4"/>
          <p:cNvSpPr>
            <a:spLocks noGrp="1"/>
          </p:cNvSpPr>
          <p:nvPr>
            <p:ph type="ftr" sz="quarter" idx="11"/>
          </p:nvPr>
        </p:nvSpPr>
        <p:spPr/>
        <p:txBody>
          <a:bodyPr/>
          <a:lstStyle>
            <a:lvl1pPr>
              <a:defRPr/>
            </a:lvl1pPr>
          </a:lstStyle>
          <a:p>
            <a:endParaRPr lang="lt-LT"/>
          </a:p>
        </p:txBody>
      </p:sp>
      <p:sp>
        <p:nvSpPr>
          <p:cNvPr id="6" name="Skaidrės numerio vietos rezervavimo ženklas 5"/>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33471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urinio vietos rezervavimo ženklas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Datos vietos rezervavimo ženklas 4"/>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085854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Antraštė 1"/>
          <p:cNvSpPr>
            <a:spLocks noGrp="1"/>
          </p:cNvSpPr>
          <p:nvPr>
            <p:ph type="title"/>
          </p:nvPr>
        </p:nvSpPr>
        <p:spPr>
          <a:xfrm>
            <a:off x="609600" y="274638"/>
            <a:ext cx="10972800" cy="1143000"/>
          </a:xfrm>
        </p:spPr>
        <p:txBody>
          <a:bodyPr/>
          <a:lstStyle>
            <a:lvl1pPr>
              <a:defRPr/>
            </a:lvl1pPr>
          </a:lstStyle>
          <a:p>
            <a:r>
              <a:rPr lang="lt-LT" smtClean="0"/>
              <a:t>Spustelėję redag. ruoš. pavad. stilių</a:t>
            </a:r>
            <a:endParaRPr lang="lt-LT"/>
          </a:p>
        </p:txBody>
      </p:sp>
      <p:sp>
        <p:nvSpPr>
          <p:cNvPr id="3" name="Teksto vietos rezervavimo ženklas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4" name="Turinio vietos rezervavimo ženklas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5" name="Teksto vietos rezervavimo ženklas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Spustelėję redag. ruoš. teksto stilių</a:t>
            </a:r>
          </a:p>
        </p:txBody>
      </p:sp>
      <p:sp>
        <p:nvSpPr>
          <p:cNvPr id="6" name="Turinio vietos rezervavimo ženklas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7" name="Datos vietos rezervavimo ženklas 6"/>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8" name="Poraštės vietos rezervavimo ženklas 7"/>
          <p:cNvSpPr>
            <a:spLocks noGrp="1"/>
          </p:cNvSpPr>
          <p:nvPr>
            <p:ph type="ftr" sz="quarter" idx="11"/>
          </p:nvPr>
        </p:nvSpPr>
        <p:spPr/>
        <p:txBody>
          <a:bodyPr/>
          <a:lstStyle>
            <a:lvl1pPr>
              <a:defRPr/>
            </a:lvl1pPr>
          </a:lstStyle>
          <a:p>
            <a:endParaRPr lang="lt-LT"/>
          </a:p>
        </p:txBody>
      </p:sp>
      <p:sp>
        <p:nvSpPr>
          <p:cNvPr id="9" name="Skaidrės numerio vietos rezervavimo ženklas 8"/>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50153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mtClean="0"/>
              <a:t>Spustelėję redag. ruoš. pavad. stilių</a:t>
            </a:r>
            <a:endParaRPr lang="lt-LT"/>
          </a:p>
        </p:txBody>
      </p:sp>
      <p:sp>
        <p:nvSpPr>
          <p:cNvPr id="3" name="Datos vietos rezervavimo ženklas 2"/>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4" name="Poraštės vietos rezervavimo ženklas 3"/>
          <p:cNvSpPr>
            <a:spLocks noGrp="1"/>
          </p:cNvSpPr>
          <p:nvPr>
            <p:ph type="ftr" sz="quarter" idx="11"/>
          </p:nvPr>
        </p:nvSpPr>
        <p:spPr/>
        <p:txBody>
          <a:bodyPr/>
          <a:lstStyle>
            <a:lvl1pPr>
              <a:defRPr/>
            </a:lvl1pPr>
          </a:lstStyle>
          <a:p>
            <a:endParaRPr lang="lt-LT"/>
          </a:p>
        </p:txBody>
      </p:sp>
      <p:sp>
        <p:nvSpPr>
          <p:cNvPr id="5" name="Skaidrės numerio vietos rezervavimo ženklas 4"/>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2907304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3" name="Poraštės vietos rezervavimo ženklas 2"/>
          <p:cNvSpPr>
            <a:spLocks noGrp="1"/>
          </p:cNvSpPr>
          <p:nvPr>
            <p:ph type="ftr" sz="quarter" idx="11"/>
          </p:nvPr>
        </p:nvSpPr>
        <p:spPr/>
        <p:txBody>
          <a:bodyPr/>
          <a:lstStyle>
            <a:lvl1pPr>
              <a:defRPr/>
            </a:lvl1pPr>
          </a:lstStyle>
          <a:p>
            <a:endParaRPr lang="lt-LT"/>
          </a:p>
        </p:txBody>
      </p:sp>
      <p:sp>
        <p:nvSpPr>
          <p:cNvPr id="4" name="Skaidrės numerio vietos rezervavimo ženklas 3"/>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2544121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609601" y="273050"/>
            <a:ext cx="4011084" cy="1162050"/>
          </a:xfrm>
        </p:spPr>
        <p:txBody>
          <a:bodyPr anchor="b"/>
          <a:lstStyle>
            <a:lvl1pPr algn="l">
              <a:defRPr sz="2000" b="1"/>
            </a:lvl1pPr>
          </a:lstStyle>
          <a:p>
            <a:r>
              <a:rPr lang="lt-LT" smtClean="0"/>
              <a:t>Spustelėję redag. ruoš. pavad. stilių</a:t>
            </a:r>
            <a:endParaRPr lang="lt-LT"/>
          </a:p>
        </p:txBody>
      </p:sp>
      <p:sp>
        <p:nvSpPr>
          <p:cNvPr id="3" name="Turinio vietos rezervavimo ženklas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a:p>
        </p:txBody>
      </p:sp>
      <p:sp>
        <p:nvSpPr>
          <p:cNvPr id="4" name="Teksto vietos rezervavimo ženklas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017253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Antraštė 1"/>
          <p:cNvSpPr>
            <a:spLocks noGrp="1"/>
          </p:cNvSpPr>
          <p:nvPr>
            <p:ph type="title"/>
          </p:nvPr>
        </p:nvSpPr>
        <p:spPr>
          <a:xfrm>
            <a:off x="2389717" y="4800600"/>
            <a:ext cx="7315200" cy="566738"/>
          </a:xfrm>
        </p:spPr>
        <p:txBody>
          <a:bodyPr anchor="b"/>
          <a:lstStyle>
            <a:lvl1pPr algn="l">
              <a:defRPr sz="2000" b="1"/>
            </a:lvl1pPr>
          </a:lstStyle>
          <a:p>
            <a:r>
              <a:rPr lang="lt-LT" smtClean="0"/>
              <a:t>Spustelėję redag. ruoš. pavad. stilių</a:t>
            </a:r>
            <a:endParaRPr lang="lt-LT"/>
          </a:p>
        </p:txBody>
      </p:sp>
      <p:sp>
        <p:nvSpPr>
          <p:cNvPr id="3" name="Paveikslėlio vietos rezervavimo ženklas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lt-LT"/>
          </a:p>
        </p:txBody>
      </p:sp>
      <p:sp>
        <p:nvSpPr>
          <p:cNvPr id="4" name="Teksto vietos rezervavimo ženklas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Spustelėję redag. ruoš. teksto stilių</a:t>
            </a:r>
          </a:p>
        </p:txBody>
      </p:sp>
      <p:sp>
        <p:nvSpPr>
          <p:cNvPr id="5" name="Datos vietos rezervavimo ženklas 4"/>
          <p:cNvSpPr>
            <a:spLocks noGrp="1"/>
          </p:cNvSpPr>
          <p:nvPr>
            <p:ph type="dt" sz="half" idx="10"/>
          </p:nvPr>
        </p:nvSpPr>
        <p:spPr/>
        <p:txBody>
          <a:bodyPr/>
          <a:lstStyle>
            <a:lvl1pPr>
              <a:defRPr/>
            </a:lvl1pPr>
          </a:lstStyle>
          <a:p>
            <a:fld id="{71AFEB14-CA8C-400F-8E8A-BA73C1E613C2}" type="datetimeFigureOut">
              <a:rPr lang="lt-LT" smtClean="0"/>
              <a:t>2018-04-06</a:t>
            </a:fld>
            <a:endParaRPr lang="lt-LT"/>
          </a:p>
        </p:txBody>
      </p:sp>
      <p:sp>
        <p:nvSpPr>
          <p:cNvPr id="6" name="Poraštės vietos rezervavimo ženklas 5"/>
          <p:cNvSpPr>
            <a:spLocks noGrp="1"/>
          </p:cNvSpPr>
          <p:nvPr>
            <p:ph type="ftr" sz="quarter" idx="11"/>
          </p:nvPr>
        </p:nvSpPr>
        <p:spPr/>
        <p:txBody>
          <a:bodyPr/>
          <a:lstStyle>
            <a:lvl1pPr>
              <a:defRPr/>
            </a:lvl1pPr>
          </a:lstStyle>
          <a:p>
            <a:endParaRPr lang="lt-LT"/>
          </a:p>
        </p:txBody>
      </p:sp>
      <p:sp>
        <p:nvSpPr>
          <p:cNvPr id="7" name="Skaidrės numerio vietos rezervavimo ženklas 6"/>
          <p:cNvSpPr>
            <a:spLocks noGrp="1"/>
          </p:cNvSpPr>
          <p:nvPr>
            <p:ph type="sldNum" sz="quarter" idx="12"/>
          </p:nvPr>
        </p:nvSpPr>
        <p:spPr/>
        <p:txBody>
          <a:bodyPr/>
          <a:lstStyle>
            <a:lvl1pPr>
              <a:defRPr/>
            </a:lvl1pPr>
          </a:lstStyle>
          <a:p>
            <a:fld id="{F1174968-DB12-4EC5-9360-DDB0CDB84D3E}" type="slidenum">
              <a:rPr lang="lt-LT" smtClean="0"/>
              <a:t>‹#›</a:t>
            </a:fld>
            <a:endParaRPr lang="lt-LT"/>
          </a:p>
        </p:txBody>
      </p:sp>
    </p:spTree>
    <p:extLst>
      <p:ext uri="{BB962C8B-B14F-4D97-AF65-F5344CB8AC3E}">
        <p14:creationId xmlns:p14="http://schemas.microsoft.com/office/powerpoint/2010/main" val="3564679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D26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00152" y="692151"/>
            <a:ext cx="10382249"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lt-LT" altLang="lt-LT" smtClean="0"/>
              <a:t>Spustelėkite, jei norite keisite ruoš. pav. stilių</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lt-LT" altLang="lt-LT" smtClean="0"/>
              <a:t>Spustelėkite ruošinio teksto stiliams keisti</a:t>
            </a:r>
          </a:p>
          <a:p>
            <a:pPr lvl="1"/>
            <a:r>
              <a:rPr lang="lt-LT" altLang="lt-LT" smtClean="0"/>
              <a:t>Antras lygmuo</a:t>
            </a:r>
          </a:p>
          <a:p>
            <a:pPr lvl="2"/>
            <a:r>
              <a:rPr lang="lt-LT" altLang="lt-LT" smtClean="0"/>
              <a:t>Trečias lygmuo</a:t>
            </a:r>
          </a:p>
          <a:p>
            <a:pPr lvl="3"/>
            <a:r>
              <a:rPr lang="lt-LT" altLang="lt-LT" smtClean="0"/>
              <a:t>Ketvirtas lygmuo</a:t>
            </a:r>
          </a:p>
          <a:p>
            <a:pPr lvl="4"/>
            <a:r>
              <a:rPr lang="lt-LT" altLang="lt-LT" smtClean="0"/>
              <a:t>Penktas lygmuo</a:t>
            </a:r>
          </a:p>
        </p:txBody>
      </p:sp>
      <p:sp>
        <p:nvSpPr>
          <p:cNvPr id="512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1AFEB14-CA8C-400F-8E8A-BA73C1E613C2}" type="datetimeFigureOut">
              <a:rPr lang="lt-LT" smtClean="0"/>
              <a:t>2018-04-06</a:t>
            </a:fld>
            <a:endParaRPr lang="lt-LT"/>
          </a:p>
        </p:txBody>
      </p:sp>
      <p:sp>
        <p:nvSpPr>
          <p:cNvPr id="512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lt-LT"/>
          </a:p>
        </p:txBody>
      </p:sp>
      <p:sp>
        <p:nvSpPr>
          <p:cNvPr id="512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1174968-DB12-4EC5-9360-DDB0CDB84D3E}" type="slidenum">
              <a:rPr lang="lt-LT" smtClean="0"/>
              <a:t>‹#›</a:t>
            </a:fld>
            <a:endParaRPr lang="lt-LT"/>
          </a:p>
        </p:txBody>
      </p:sp>
      <p:sp>
        <p:nvSpPr>
          <p:cNvPr id="5127" name="Rectangle 7"/>
          <p:cNvSpPr>
            <a:spLocks noChangeArrowheads="1"/>
          </p:cNvSpPr>
          <p:nvPr/>
        </p:nvSpPr>
        <p:spPr bwMode="auto">
          <a:xfrm>
            <a:off x="0" y="0"/>
            <a:ext cx="527051" cy="6858000"/>
          </a:xfrm>
          <a:prstGeom prst="rect">
            <a:avLst/>
          </a:prstGeom>
          <a:solidFill>
            <a:srgbClr val="873A6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lt-LT"/>
          </a:p>
        </p:txBody>
      </p:sp>
      <p:pic>
        <p:nvPicPr>
          <p:cNvPr id="5128"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4418" y="115889"/>
            <a:ext cx="960967"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9" name="Text Box 9"/>
          <p:cNvSpPr txBox="1">
            <a:spLocks noChangeArrowheads="1"/>
          </p:cNvSpPr>
          <p:nvPr/>
        </p:nvSpPr>
        <p:spPr bwMode="auto">
          <a:xfrm>
            <a:off x="1555751" y="115888"/>
            <a:ext cx="837988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lt-LT" sz="1000" b="1">
                <a:latin typeface="Palemonas" pitchFamily="18" charset="0"/>
              </a:rPr>
              <a:t>NACIONALIN</a:t>
            </a:r>
            <a:r>
              <a:rPr lang="lt-LT" altLang="lt-LT" sz="1000" b="1">
                <a:latin typeface="Palemonas" pitchFamily="18" charset="0"/>
              </a:rPr>
              <a:t>Ė MOKYKLŲ VERTINIMO AGENTŪRA</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txStyles>
    <p:titleStyle>
      <a:lvl1pPr algn="ctr" rtl="0" eaLnBrk="1" fontAlgn="base" hangingPunct="1">
        <a:spcBef>
          <a:spcPct val="0"/>
        </a:spcBef>
        <a:spcAft>
          <a:spcPct val="0"/>
        </a:spcAft>
        <a:defRPr sz="3600">
          <a:solidFill>
            <a:srgbClr val="873A6C"/>
          </a:solidFill>
          <a:latin typeface="+mj-lt"/>
          <a:ea typeface="+mj-ea"/>
          <a:cs typeface="+mj-cs"/>
        </a:defRPr>
      </a:lvl1pPr>
      <a:lvl2pPr algn="ctr" rtl="0" eaLnBrk="1" fontAlgn="base" hangingPunct="1">
        <a:spcBef>
          <a:spcPct val="0"/>
        </a:spcBef>
        <a:spcAft>
          <a:spcPct val="0"/>
        </a:spcAft>
        <a:defRPr sz="3600">
          <a:solidFill>
            <a:srgbClr val="873A6C"/>
          </a:solidFill>
          <a:latin typeface="Arial" charset="0"/>
        </a:defRPr>
      </a:lvl2pPr>
      <a:lvl3pPr algn="ctr" rtl="0" eaLnBrk="1" fontAlgn="base" hangingPunct="1">
        <a:spcBef>
          <a:spcPct val="0"/>
        </a:spcBef>
        <a:spcAft>
          <a:spcPct val="0"/>
        </a:spcAft>
        <a:defRPr sz="3600">
          <a:solidFill>
            <a:srgbClr val="873A6C"/>
          </a:solidFill>
          <a:latin typeface="Arial" charset="0"/>
        </a:defRPr>
      </a:lvl3pPr>
      <a:lvl4pPr algn="ctr" rtl="0" eaLnBrk="1" fontAlgn="base" hangingPunct="1">
        <a:spcBef>
          <a:spcPct val="0"/>
        </a:spcBef>
        <a:spcAft>
          <a:spcPct val="0"/>
        </a:spcAft>
        <a:defRPr sz="3600">
          <a:solidFill>
            <a:srgbClr val="873A6C"/>
          </a:solidFill>
          <a:latin typeface="Arial" charset="0"/>
        </a:defRPr>
      </a:lvl4pPr>
      <a:lvl5pPr algn="ctr" rtl="0" eaLnBrk="1" fontAlgn="base" hangingPunct="1">
        <a:spcBef>
          <a:spcPct val="0"/>
        </a:spcBef>
        <a:spcAft>
          <a:spcPct val="0"/>
        </a:spcAft>
        <a:defRPr sz="3600">
          <a:solidFill>
            <a:srgbClr val="873A6C"/>
          </a:solidFill>
          <a:latin typeface="Arial" charset="0"/>
        </a:defRPr>
      </a:lvl5pPr>
      <a:lvl6pPr marL="457200" algn="ctr" rtl="0" eaLnBrk="1" fontAlgn="base" hangingPunct="1">
        <a:spcBef>
          <a:spcPct val="0"/>
        </a:spcBef>
        <a:spcAft>
          <a:spcPct val="0"/>
        </a:spcAft>
        <a:defRPr sz="3600">
          <a:solidFill>
            <a:srgbClr val="873A6C"/>
          </a:solidFill>
          <a:latin typeface="Arial" charset="0"/>
        </a:defRPr>
      </a:lvl6pPr>
      <a:lvl7pPr marL="914400" algn="ctr" rtl="0" eaLnBrk="1" fontAlgn="base" hangingPunct="1">
        <a:spcBef>
          <a:spcPct val="0"/>
        </a:spcBef>
        <a:spcAft>
          <a:spcPct val="0"/>
        </a:spcAft>
        <a:defRPr sz="3600">
          <a:solidFill>
            <a:srgbClr val="873A6C"/>
          </a:solidFill>
          <a:latin typeface="Arial" charset="0"/>
        </a:defRPr>
      </a:lvl7pPr>
      <a:lvl8pPr marL="1371600" algn="ctr" rtl="0" eaLnBrk="1" fontAlgn="base" hangingPunct="1">
        <a:spcBef>
          <a:spcPct val="0"/>
        </a:spcBef>
        <a:spcAft>
          <a:spcPct val="0"/>
        </a:spcAft>
        <a:defRPr sz="3600">
          <a:solidFill>
            <a:srgbClr val="873A6C"/>
          </a:solidFill>
          <a:latin typeface="Arial" charset="0"/>
        </a:defRPr>
      </a:lvl8pPr>
      <a:lvl9pPr marL="1828800" algn="ctr" rtl="0" eaLnBrk="1" fontAlgn="base" hangingPunct="1">
        <a:spcBef>
          <a:spcPct val="0"/>
        </a:spcBef>
        <a:spcAft>
          <a:spcPct val="0"/>
        </a:spcAft>
        <a:defRPr sz="3600">
          <a:solidFill>
            <a:srgbClr val="873A6C"/>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ogle.lt/imgres?imgurl=http://img.draugas.lt/images/dovanos/cocirucedodufecibojirovuzatatomu_160x160.png&amp;imgrefurl=http://pazintys.draugas.lt/dovanos2.cfm?dovana%3D304&amp;docid=5X3h3MU9EQ7RkM&amp;tbnid=TeZwxbR_vYU12M:&amp;w=137&amp;h=160&amp;ved=0CAIQxiBqFQoTCMqul5G05cgCFYVXFAod5oMCTw&amp;iact=c&amp;ictx=1"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sz="4000" b="1" dirty="0" smtClean="0"/>
              <a:t>KAIP MOKYKLOS SIEKIA PAŽANGOS IR JĄ </a:t>
            </a:r>
            <a:r>
              <a:rPr lang="lt-LT" sz="4000" b="1" dirty="0" smtClean="0"/>
              <a:t>SKELBIA?</a:t>
            </a:r>
            <a:endParaRPr lang="lt-LT" sz="4000" b="1" dirty="0"/>
          </a:p>
        </p:txBody>
      </p:sp>
      <p:sp>
        <p:nvSpPr>
          <p:cNvPr id="3" name="Antrinis pavadinimas 2"/>
          <p:cNvSpPr>
            <a:spLocks noGrp="1"/>
          </p:cNvSpPr>
          <p:nvPr>
            <p:ph type="subTitle" idx="1"/>
          </p:nvPr>
        </p:nvSpPr>
        <p:spPr>
          <a:xfrm>
            <a:off x="1981200" y="4038600"/>
            <a:ext cx="8534400" cy="2316480"/>
          </a:xfrm>
        </p:spPr>
        <p:txBody>
          <a:bodyPr/>
          <a:lstStyle/>
          <a:p>
            <a:pPr algn="r"/>
            <a:r>
              <a:rPr lang="lt-LT" sz="2800" i="1" dirty="0" smtClean="0">
                <a:solidFill>
                  <a:srgbClr val="993366"/>
                </a:solidFill>
              </a:rPr>
              <a:t>Laima </a:t>
            </a:r>
            <a:r>
              <a:rPr lang="lt-LT" sz="2800" i="1" dirty="0" err="1" smtClean="0">
                <a:solidFill>
                  <a:srgbClr val="993366"/>
                </a:solidFill>
              </a:rPr>
              <a:t>Gudaitė</a:t>
            </a:r>
            <a:r>
              <a:rPr lang="lt-LT" sz="2800" i="1" dirty="0" smtClean="0">
                <a:solidFill>
                  <a:srgbClr val="993366"/>
                </a:solidFill>
              </a:rPr>
              <a:t>,</a:t>
            </a:r>
          </a:p>
          <a:p>
            <a:pPr algn="r"/>
            <a:r>
              <a:rPr lang="lt-LT" sz="2800" i="1" dirty="0" smtClean="0">
                <a:solidFill>
                  <a:srgbClr val="993366"/>
                </a:solidFill>
              </a:rPr>
              <a:t>NMVA Mokyklų įsivertinimo skyriaus vedėja</a:t>
            </a:r>
            <a:endParaRPr lang="lt-LT" sz="2800" i="1" dirty="0">
              <a:solidFill>
                <a:srgbClr val="993366"/>
              </a:solidFill>
            </a:endParaRPr>
          </a:p>
          <a:p>
            <a:endParaRPr lang="lt-LT" dirty="0"/>
          </a:p>
        </p:txBody>
      </p:sp>
      <p:sp>
        <p:nvSpPr>
          <p:cNvPr id="5" name="Stačiakampis 4"/>
          <p:cNvSpPr/>
          <p:nvPr/>
        </p:nvSpPr>
        <p:spPr>
          <a:xfrm>
            <a:off x="1310640" y="326234"/>
            <a:ext cx="10485120" cy="1040285"/>
          </a:xfrm>
          <a:prstGeom prst="rect">
            <a:avLst/>
          </a:prstGeom>
        </p:spPr>
        <p:txBody>
          <a:bodyPr wrap="square">
            <a:spAutoFit/>
          </a:bodyPr>
          <a:lstStyle/>
          <a:p>
            <a:pPr lvl="0" algn="ctr" fontAlgn="base">
              <a:spcBef>
                <a:spcPct val="20000"/>
              </a:spcBef>
              <a:spcAft>
                <a:spcPct val="0"/>
              </a:spcAft>
            </a:pPr>
            <a:r>
              <a:rPr lang="lt-LT" sz="2800" kern="0" dirty="0">
                <a:solidFill>
                  <a:schemeClr val="bg1">
                    <a:lumMod val="65000"/>
                  </a:schemeClr>
                </a:solidFill>
              </a:rPr>
              <a:t>Paroda „SUŽINOKIME.TOBULĖKIME.VEIKIME“</a:t>
            </a:r>
          </a:p>
          <a:p>
            <a:pPr lvl="0" algn="ctr" fontAlgn="base">
              <a:spcBef>
                <a:spcPct val="20000"/>
              </a:spcBef>
              <a:spcAft>
                <a:spcPct val="0"/>
              </a:spcAft>
            </a:pPr>
            <a:r>
              <a:rPr lang="lt-LT" sz="2800" kern="0" dirty="0" smtClean="0">
                <a:solidFill>
                  <a:schemeClr val="bg1">
                    <a:lumMod val="65000"/>
                  </a:schemeClr>
                </a:solidFill>
              </a:rPr>
              <a:t>2018 m. </a:t>
            </a:r>
            <a:r>
              <a:rPr lang="lt-LT" sz="2800" kern="0" dirty="0">
                <a:solidFill>
                  <a:schemeClr val="bg1">
                    <a:lumMod val="65000"/>
                  </a:schemeClr>
                </a:solidFill>
              </a:rPr>
              <a:t>balandžio </a:t>
            </a:r>
            <a:r>
              <a:rPr lang="lt-LT" sz="2800" kern="0" dirty="0" smtClean="0">
                <a:solidFill>
                  <a:schemeClr val="bg1">
                    <a:lumMod val="65000"/>
                  </a:schemeClr>
                </a:solidFill>
              </a:rPr>
              <a:t>5 </a:t>
            </a:r>
            <a:r>
              <a:rPr lang="lt-LT" sz="2800" kern="0" dirty="0">
                <a:solidFill>
                  <a:schemeClr val="bg1">
                    <a:lumMod val="65000"/>
                  </a:schemeClr>
                </a:solidFill>
              </a:rPr>
              <a:t>d., Alytus</a:t>
            </a:r>
          </a:p>
        </p:txBody>
      </p:sp>
    </p:spTree>
    <p:extLst>
      <p:ext uri="{BB962C8B-B14F-4D97-AF65-F5344CB8AC3E}">
        <p14:creationId xmlns:p14="http://schemas.microsoft.com/office/powerpoint/2010/main" val="40183474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63091217"/>
              </p:ext>
            </p:extLst>
          </p:nvPr>
        </p:nvGraphicFramePr>
        <p:xfrm>
          <a:off x="406400" y="314148"/>
          <a:ext cx="11480800" cy="6391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9395" name="Ovalas 5"/>
          <p:cNvSpPr>
            <a:spLocks noChangeArrowheads="1"/>
          </p:cNvSpPr>
          <p:nvPr/>
        </p:nvSpPr>
        <p:spPr bwMode="auto">
          <a:xfrm>
            <a:off x="8221136" y="3679826"/>
            <a:ext cx="2439459" cy="1491269"/>
          </a:xfrm>
          <a:prstGeom prst="ellipse">
            <a:avLst/>
          </a:prstGeom>
          <a:solidFill>
            <a:schemeClr val="accent1"/>
          </a:solidFill>
          <a:ln w="9525" algn="ctr">
            <a:solidFill>
              <a:schemeClr val="tx1"/>
            </a:solidFill>
            <a:round/>
            <a:headEnd/>
            <a:tailEnd/>
          </a:ln>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lt-LT" sz="1800" b="1" dirty="0">
                <a:solidFill>
                  <a:schemeClr val="accent2">
                    <a:lumMod val="60000"/>
                    <a:lumOff val="40000"/>
                  </a:schemeClr>
                </a:solidFill>
              </a:rPr>
              <a:t>Mokyklos </a:t>
            </a:r>
          </a:p>
          <a:p>
            <a:pPr eaLnBrk="1" hangingPunct="1">
              <a:spcBef>
                <a:spcPct val="0"/>
              </a:spcBef>
              <a:buFontTx/>
              <a:buNone/>
            </a:pPr>
            <a:r>
              <a:rPr lang="lt-LT" altLang="lt-LT" sz="1800" b="1" dirty="0">
                <a:solidFill>
                  <a:schemeClr val="accent2">
                    <a:lumMod val="60000"/>
                    <a:lumOff val="40000"/>
                  </a:schemeClr>
                </a:solidFill>
              </a:rPr>
              <a:t>pažanga</a:t>
            </a:r>
          </a:p>
        </p:txBody>
      </p:sp>
      <p:sp>
        <p:nvSpPr>
          <p:cNvPr id="7" name="Aukštyn lenkta rodyklė 6"/>
          <p:cNvSpPr/>
          <p:nvPr/>
        </p:nvSpPr>
        <p:spPr bwMode="auto">
          <a:xfrm>
            <a:off x="8221136" y="5171096"/>
            <a:ext cx="1426956" cy="936628"/>
          </a:xfrm>
          <a:prstGeom prst="bentUpArrow">
            <a:avLst>
              <a:gd name="adj1" fmla="val 30007"/>
              <a:gd name="adj2" fmla="val 25000"/>
              <a:gd name="adj3" fmla="val 26252"/>
            </a:avLst>
          </a:prstGeom>
          <a:solidFill>
            <a:schemeClr val="accent1"/>
          </a:solidFill>
          <a:ln w="9525" cap="flat" cmpd="sng" algn="ctr">
            <a:solidFill>
              <a:schemeClr val="tx1"/>
            </a:solidFill>
            <a:prstDash val="solid"/>
            <a:round/>
            <a:headEnd type="none" w="med" len="med"/>
            <a:tailEnd type="none" w="med" len="med"/>
          </a:ln>
          <a:effectLst/>
          <a:extLst/>
        </p:spPr>
        <p:txBody>
          <a:bodyPr wrap="none"/>
          <a:lstStyle/>
          <a:p>
            <a:pPr eaLnBrk="1" hangingPunct="1">
              <a:defRPr/>
            </a:pPr>
            <a:endParaRPr lang="lt-LT">
              <a:latin typeface="Arial" charset="0"/>
              <a:cs typeface="Arial" charset="0"/>
            </a:endParaRPr>
          </a:p>
        </p:txBody>
      </p:sp>
      <p:sp>
        <p:nvSpPr>
          <p:cNvPr id="8" name="Aukštyn lenkta rodyklė 7"/>
          <p:cNvSpPr/>
          <p:nvPr/>
        </p:nvSpPr>
        <p:spPr bwMode="auto">
          <a:xfrm>
            <a:off x="10157071" y="2126834"/>
            <a:ext cx="1382185" cy="1331913"/>
          </a:xfrm>
          <a:prstGeom prst="bentUpArrow">
            <a:avLst>
              <a:gd name="adj1" fmla="val 25000"/>
              <a:gd name="adj2" fmla="val 20179"/>
              <a:gd name="adj3" fmla="val 25000"/>
            </a:avLst>
          </a:prstGeom>
          <a:solidFill>
            <a:schemeClr val="accent1"/>
          </a:solidFill>
          <a:ln w="9525" cap="flat" cmpd="sng" algn="ctr">
            <a:solidFill>
              <a:schemeClr val="tx1"/>
            </a:solidFill>
            <a:prstDash val="solid"/>
            <a:round/>
            <a:headEnd type="none" w="med" len="med"/>
            <a:tailEnd type="none" w="med" len="med"/>
          </a:ln>
          <a:effectLst/>
          <a:extLst/>
        </p:spPr>
        <p:txBody>
          <a:bodyPr wrap="none"/>
          <a:lstStyle/>
          <a:p>
            <a:pPr eaLnBrk="1" hangingPunct="1">
              <a:defRPr/>
            </a:pPr>
            <a:endParaRPr lang="lt-LT">
              <a:latin typeface="Arial" charset="0"/>
              <a:cs typeface="Arial" charset="0"/>
            </a:endParaRPr>
          </a:p>
        </p:txBody>
      </p:sp>
      <p:sp>
        <p:nvSpPr>
          <p:cNvPr id="59398" name="Ovalas 8"/>
          <p:cNvSpPr>
            <a:spLocks noChangeArrowheads="1"/>
          </p:cNvSpPr>
          <p:nvPr/>
        </p:nvSpPr>
        <p:spPr bwMode="auto">
          <a:xfrm>
            <a:off x="9419983" y="615465"/>
            <a:ext cx="2481219" cy="1518139"/>
          </a:xfrm>
          <a:prstGeom prst="ellipse">
            <a:avLst/>
          </a:prstGeom>
          <a:solidFill>
            <a:schemeClr val="accent1"/>
          </a:solidFill>
          <a:ln w="9525" algn="ctr">
            <a:solidFill>
              <a:schemeClr val="tx1"/>
            </a:solidFill>
            <a:round/>
            <a:headEnd/>
            <a:tailEnd/>
          </a:ln>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lt-LT" sz="1800" b="1" dirty="0">
                <a:solidFill>
                  <a:schemeClr val="accent2">
                    <a:lumMod val="60000"/>
                    <a:lumOff val="40000"/>
                  </a:schemeClr>
                </a:solidFill>
              </a:rPr>
              <a:t>Mokyklos </a:t>
            </a:r>
          </a:p>
          <a:p>
            <a:pPr eaLnBrk="1" hangingPunct="1">
              <a:spcBef>
                <a:spcPct val="0"/>
              </a:spcBef>
              <a:buFontTx/>
              <a:buNone/>
            </a:pPr>
            <a:r>
              <a:rPr lang="lt-LT" altLang="lt-LT" sz="1800" b="1" dirty="0">
                <a:solidFill>
                  <a:schemeClr val="accent2">
                    <a:lumMod val="60000"/>
                    <a:lumOff val="40000"/>
                  </a:schemeClr>
                </a:solidFill>
              </a:rPr>
              <a:t>pažanga</a:t>
            </a:r>
          </a:p>
        </p:txBody>
      </p:sp>
      <p:sp>
        <p:nvSpPr>
          <p:cNvPr id="59399" name="Suapvalintas stačiakampis 9"/>
          <p:cNvSpPr>
            <a:spLocks noChangeArrowheads="1"/>
          </p:cNvSpPr>
          <p:nvPr/>
        </p:nvSpPr>
        <p:spPr bwMode="auto">
          <a:xfrm>
            <a:off x="1281727" y="3552092"/>
            <a:ext cx="3794365" cy="2028093"/>
          </a:xfrm>
          <a:prstGeom prst="roundRect">
            <a:avLst>
              <a:gd name="adj" fmla="val 16667"/>
            </a:avLst>
          </a:prstGeom>
          <a:noFill/>
          <a:ln w="9525" algn="ctr">
            <a:solidFill>
              <a:schemeClr val="tx1"/>
            </a:solidFill>
            <a:round/>
            <a:headEnd/>
            <a:tailEnd/>
          </a:ln>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lt-LT" sz="1800" i="1" dirty="0"/>
              <a:t>Kiekvieno</a:t>
            </a:r>
          </a:p>
          <a:p>
            <a:pPr eaLnBrk="1" hangingPunct="1">
              <a:spcBef>
                <a:spcPct val="0"/>
              </a:spcBef>
              <a:buFontTx/>
              <a:buNone/>
            </a:pPr>
            <a:r>
              <a:rPr lang="lt-LT" altLang="lt-LT" sz="1800" i="1" dirty="0"/>
              <a:t>vaiko</a:t>
            </a:r>
          </a:p>
          <a:p>
            <a:pPr eaLnBrk="1" hangingPunct="1">
              <a:spcBef>
                <a:spcPct val="0"/>
              </a:spcBef>
              <a:buFontTx/>
              <a:buNone/>
            </a:pPr>
            <a:r>
              <a:rPr lang="lt-LT" altLang="lt-LT" sz="1800" i="1" dirty="0"/>
              <a:t>r</a:t>
            </a:r>
            <a:r>
              <a:rPr lang="lt-LT" altLang="lt-LT" sz="1800" i="1" dirty="0" smtClean="0"/>
              <a:t>ezultatai </a:t>
            </a:r>
          </a:p>
          <a:p>
            <a:pPr eaLnBrk="1" hangingPunct="1">
              <a:spcBef>
                <a:spcPct val="0"/>
              </a:spcBef>
              <a:buFontTx/>
              <a:buNone/>
            </a:pPr>
            <a:r>
              <a:rPr lang="lt-LT" altLang="lt-LT" sz="1800" i="1" dirty="0" smtClean="0"/>
              <a:t>(asmenybės </a:t>
            </a:r>
            <a:r>
              <a:rPr lang="lt-LT" altLang="lt-LT" sz="1800" i="1" dirty="0" err="1" smtClean="0"/>
              <a:t>ūgtis</a:t>
            </a:r>
            <a:r>
              <a:rPr lang="lt-LT" altLang="lt-LT" sz="1800" i="1" dirty="0" smtClean="0"/>
              <a:t>, </a:t>
            </a:r>
          </a:p>
          <a:p>
            <a:pPr eaLnBrk="1" hangingPunct="1">
              <a:spcBef>
                <a:spcPct val="0"/>
              </a:spcBef>
              <a:buFontTx/>
              <a:buNone/>
            </a:pPr>
            <a:r>
              <a:rPr lang="lt-LT" altLang="lt-LT" sz="1800" i="1" dirty="0" smtClean="0"/>
              <a:t>pažanga,</a:t>
            </a:r>
          </a:p>
          <a:p>
            <a:pPr eaLnBrk="1" hangingPunct="1">
              <a:spcBef>
                <a:spcPct val="0"/>
              </a:spcBef>
              <a:buFontTx/>
              <a:buNone/>
            </a:pPr>
            <a:r>
              <a:rPr lang="lt-LT" altLang="lt-LT" sz="1800" i="1" dirty="0" smtClean="0"/>
              <a:t> pasiekimai )</a:t>
            </a:r>
            <a:endParaRPr lang="lt-LT" altLang="lt-LT" sz="1800" i="1" dirty="0"/>
          </a:p>
        </p:txBody>
      </p:sp>
      <p:sp>
        <p:nvSpPr>
          <p:cNvPr id="59400" name="Suapvalintas stačiakampis 10"/>
          <p:cNvSpPr>
            <a:spLocks noChangeArrowheads="1"/>
          </p:cNvSpPr>
          <p:nvPr/>
        </p:nvSpPr>
        <p:spPr bwMode="auto">
          <a:xfrm>
            <a:off x="2708032" y="1654302"/>
            <a:ext cx="4126522" cy="1808959"/>
          </a:xfrm>
          <a:prstGeom prst="roundRect">
            <a:avLst>
              <a:gd name="adj" fmla="val 16667"/>
            </a:avLst>
          </a:prstGeom>
          <a:noFill/>
          <a:ln w="9525" algn="ctr">
            <a:solidFill>
              <a:schemeClr val="tx1"/>
            </a:solidFill>
            <a:round/>
            <a:headEnd/>
            <a:tailEnd/>
          </a:ln>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lt-LT" sz="1800" i="1" dirty="0"/>
              <a:t>Kiekvieno</a:t>
            </a:r>
          </a:p>
          <a:p>
            <a:pPr eaLnBrk="1" hangingPunct="1">
              <a:spcBef>
                <a:spcPct val="0"/>
              </a:spcBef>
              <a:buFontTx/>
              <a:buNone/>
            </a:pPr>
            <a:r>
              <a:rPr lang="lt-LT" altLang="lt-LT" sz="1800" i="1" dirty="0"/>
              <a:t>vaiko</a:t>
            </a:r>
          </a:p>
          <a:p>
            <a:pPr eaLnBrk="1" hangingPunct="1">
              <a:spcBef>
                <a:spcPct val="0"/>
              </a:spcBef>
              <a:buFontTx/>
              <a:buNone/>
            </a:pPr>
            <a:r>
              <a:rPr lang="lt-LT" altLang="lt-LT" sz="1800" i="1" dirty="0" smtClean="0"/>
              <a:t>rezultatai</a:t>
            </a:r>
            <a:endParaRPr lang="lt-LT" altLang="lt-LT" sz="1800" i="1" dirty="0" smtClean="0"/>
          </a:p>
          <a:p>
            <a:pPr eaLnBrk="1" hangingPunct="1">
              <a:spcBef>
                <a:spcPct val="0"/>
              </a:spcBef>
              <a:buFontTx/>
              <a:buNone/>
            </a:pPr>
            <a:r>
              <a:rPr lang="lt-LT" altLang="lt-LT" sz="1800" i="1" dirty="0" smtClean="0"/>
              <a:t>(asmenybės </a:t>
            </a:r>
            <a:r>
              <a:rPr lang="lt-LT" altLang="lt-LT" sz="1800" i="1" dirty="0" err="1" smtClean="0"/>
              <a:t>ūgtis</a:t>
            </a:r>
            <a:r>
              <a:rPr lang="lt-LT" altLang="lt-LT" sz="1800" i="1" dirty="0" smtClean="0"/>
              <a:t>,</a:t>
            </a:r>
          </a:p>
          <a:p>
            <a:pPr eaLnBrk="1" hangingPunct="1">
              <a:spcBef>
                <a:spcPct val="0"/>
              </a:spcBef>
              <a:buFontTx/>
              <a:buNone/>
            </a:pPr>
            <a:r>
              <a:rPr lang="lt-LT" altLang="lt-LT" sz="1800" i="1" dirty="0"/>
              <a:t>p</a:t>
            </a:r>
            <a:r>
              <a:rPr lang="lt-LT" altLang="lt-LT" sz="1800" i="1" dirty="0" smtClean="0"/>
              <a:t>ažanga, </a:t>
            </a:r>
          </a:p>
          <a:p>
            <a:pPr eaLnBrk="1" hangingPunct="1">
              <a:spcBef>
                <a:spcPct val="0"/>
              </a:spcBef>
              <a:buFontTx/>
              <a:buNone/>
            </a:pPr>
            <a:r>
              <a:rPr lang="lt-LT" altLang="lt-LT" sz="1800" i="1" dirty="0"/>
              <a:t>p</a:t>
            </a:r>
            <a:r>
              <a:rPr lang="lt-LT" altLang="lt-LT" sz="1800" i="1" dirty="0" smtClean="0"/>
              <a:t>asiekimai) </a:t>
            </a:r>
            <a:endParaRPr lang="lt-LT" altLang="lt-LT" sz="1800" i="1" dirty="0"/>
          </a:p>
        </p:txBody>
      </p:sp>
    </p:spTree>
    <p:extLst>
      <p:ext uri="{BB962C8B-B14F-4D97-AF65-F5344CB8AC3E}">
        <p14:creationId xmlns:p14="http://schemas.microsoft.com/office/powerpoint/2010/main" val="5053356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urinio vietos rezervavimo ženklas 2"/>
          <p:cNvSpPr>
            <a:spLocks noGrp="1"/>
          </p:cNvSpPr>
          <p:nvPr>
            <p:ph idx="1"/>
          </p:nvPr>
        </p:nvSpPr>
        <p:spPr>
          <a:xfrm>
            <a:off x="711200" y="533400"/>
            <a:ext cx="11074400" cy="6172200"/>
          </a:xfrm>
        </p:spPr>
        <p:txBody>
          <a:bodyPr/>
          <a:lstStyle/>
          <a:p>
            <a:pPr eaLnBrk="1" hangingPunct="1">
              <a:buFontTx/>
              <a:buNone/>
            </a:pPr>
            <a:endParaRPr lang="lt-LT" altLang="lt-LT" dirty="0" smtClean="0"/>
          </a:p>
          <a:p>
            <a:pPr eaLnBrk="1" hangingPunct="1">
              <a:buFontTx/>
              <a:buNone/>
            </a:pPr>
            <a:r>
              <a:rPr lang="lt-LT" altLang="lt-LT" dirty="0" smtClean="0"/>
              <a:t>27. Mokykla informaciją apie veiklos kokybės įsivertinimo apibendrintus rezultatus ir tobulinimo kryptis </a:t>
            </a:r>
            <a:r>
              <a:rPr lang="lt-LT" altLang="lt-LT" b="1" dirty="0" smtClean="0">
                <a:solidFill>
                  <a:srgbClr val="AC4A8B"/>
                </a:solidFill>
              </a:rPr>
              <a:t>skelbia viešai atsiskaitydama visuomenei</a:t>
            </a:r>
            <a:r>
              <a:rPr lang="lt-LT" altLang="lt-LT" dirty="0" smtClean="0">
                <a:solidFill>
                  <a:srgbClr val="C00000"/>
                </a:solidFill>
              </a:rPr>
              <a:t> </a:t>
            </a:r>
            <a:r>
              <a:rPr lang="lt-LT" altLang="lt-LT" dirty="0" smtClean="0"/>
              <a:t>apie mokyklos kaip </a:t>
            </a:r>
            <a:r>
              <a:rPr lang="lt-LT" altLang="lt-LT" u="sng" dirty="0" smtClean="0">
                <a:solidFill>
                  <a:srgbClr val="AC4A8B"/>
                </a:solidFill>
              </a:rPr>
              <a:t>organizacijos siekiamas </a:t>
            </a:r>
            <a:r>
              <a:rPr lang="lt-LT" altLang="lt-LT" b="1" u="sng" dirty="0" smtClean="0">
                <a:solidFill>
                  <a:srgbClr val="AC4A8B"/>
                </a:solidFill>
              </a:rPr>
              <a:t>vertybes</a:t>
            </a:r>
            <a:r>
              <a:rPr lang="lt-LT" altLang="lt-LT" u="sng" dirty="0" smtClean="0">
                <a:solidFill>
                  <a:srgbClr val="AC4A8B"/>
                </a:solidFill>
              </a:rPr>
              <a:t> ir </a:t>
            </a:r>
            <a:r>
              <a:rPr lang="lt-LT" altLang="lt-LT" b="1" u="sng" dirty="0" smtClean="0">
                <a:solidFill>
                  <a:srgbClr val="AC4A8B"/>
                </a:solidFill>
              </a:rPr>
              <a:t>pažangą...</a:t>
            </a:r>
          </a:p>
          <a:p>
            <a:pPr marL="0" indent="0" eaLnBrk="1" hangingPunct="1">
              <a:buNone/>
            </a:pPr>
            <a:endParaRPr lang="lt-LT" altLang="lt-LT" dirty="0" smtClean="0"/>
          </a:p>
          <a:p>
            <a:pPr marL="0" indent="0" eaLnBrk="1" hangingPunct="1">
              <a:buNone/>
            </a:pPr>
            <a:endParaRPr lang="lt-LT" altLang="lt-LT" dirty="0" smtClean="0"/>
          </a:p>
          <a:p>
            <a:pPr eaLnBrk="1" hangingPunct="1"/>
            <a:endParaRPr lang="lt-LT" altLang="lt-LT" sz="2000" i="1" dirty="0" smtClean="0"/>
          </a:p>
          <a:p>
            <a:pPr eaLnBrk="1" hangingPunct="1"/>
            <a:endParaRPr lang="lt-LT" altLang="lt-LT" sz="2000" i="1" dirty="0" smtClean="0"/>
          </a:p>
          <a:p>
            <a:pPr eaLnBrk="1" hangingPunct="1"/>
            <a:r>
              <a:rPr lang="lt-LT" altLang="lt-LT" sz="2400" i="1" dirty="0" smtClean="0"/>
              <a:t>Kur matysime tas skelbiamas vertybes? Gal aukščiausio lygio aprašyme? </a:t>
            </a:r>
          </a:p>
          <a:p>
            <a:pPr eaLnBrk="1" hangingPunct="1"/>
            <a:r>
              <a:rPr lang="lt-LT" altLang="lt-LT" sz="2400" i="1" dirty="0" smtClean="0"/>
              <a:t>Kur matysime pažangos skelbimą? Mokyklos (ar savivaldybės) tinklapyje, </a:t>
            </a:r>
            <a:r>
              <a:rPr lang="lt-LT" altLang="lt-LT" sz="2400" i="1" dirty="0" err="1" smtClean="0"/>
              <a:t>ŠVIS‘e</a:t>
            </a:r>
            <a:r>
              <a:rPr lang="lt-LT" altLang="lt-LT" sz="2400" i="1" dirty="0" smtClean="0"/>
              <a:t>.</a:t>
            </a:r>
          </a:p>
        </p:txBody>
      </p:sp>
      <p:sp>
        <p:nvSpPr>
          <p:cNvPr id="4" name="Stačiakampis 3"/>
          <p:cNvSpPr/>
          <p:nvPr/>
        </p:nvSpPr>
        <p:spPr bwMode="auto">
          <a:xfrm>
            <a:off x="8174358" y="3233225"/>
            <a:ext cx="3088213" cy="1184030"/>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effectLst/>
                <a:latin typeface="Arial" charset="0"/>
              </a:rPr>
              <a:t>„Mokyklos,</a:t>
            </a:r>
            <a:r>
              <a:rPr kumimoji="0" lang="lt-LT" sz="1800" b="0" i="0" u="none" strike="noStrike" cap="none" normalizeH="0" dirty="0" smtClean="0">
                <a:ln>
                  <a:noFill/>
                </a:ln>
                <a:effectLst/>
                <a:latin typeface="Arial" charset="0"/>
              </a:rPr>
              <a:t> įgyvendinančios </a:t>
            </a:r>
          </a:p>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dirty="0" smtClean="0">
                <a:ln>
                  <a:noFill/>
                </a:ln>
                <a:effectLst/>
                <a:latin typeface="Arial" charset="0"/>
              </a:rPr>
              <a:t>bendrojo ugdymo </a:t>
            </a:r>
          </a:p>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dirty="0" smtClean="0">
                <a:ln>
                  <a:noFill/>
                </a:ln>
                <a:effectLst/>
                <a:latin typeface="Arial" charset="0"/>
              </a:rPr>
              <a:t>programas, veiklos kokybės</a:t>
            </a:r>
          </a:p>
          <a:p>
            <a:pPr marL="0" marR="0" indent="0" algn="l" defTabSz="914400" rtl="0" eaLnBrk="1" fontAlgn="base" latinLnBrk="0" hangingPunct="1">
              <a:lnSpc>
                <a:spcPct val="100000"/>
              </a:lnSpc>
              <a:spcBef>
                <a:spcPct val="0"/>
              </a:spcBef>
              <a:spcAft>
                <a:spcPct val="0"/>
              </a:spcAft>
              <a:buClrTx/>
              <a:buSzTx/>
              <a:buFontTx/>
              <a:buNone/>
              <a:tabLst/>
            </a:pPr>
            <a:r>
              <a:rPr lang="lt-LT" dirty="0" smtClean="0">
                <a:latin typeface="Arial" charset="0"/>
              </a:rPr>
              <a:t>įsivertinimo metodika“ (2016)</a:t>
            </a:r>
            <a:r>
              <a:rPr kumimoji="0" lang="lt-LT" sz="1800" b="0" i="0" u="none" strike="noStrike" cap="none" normalizeH="0" dirty="0" smtClean="0">
                <a:ln>
                  <a:noFill/>
                </a:ln>
                <a:effectLst/>
                <a:latin typeface="Arial" charset="0"/>
              </a:rPr>
              <a:t> </a:t>
            </a:r>
            <a:endParaRPr kumimoji="0" lang="lt-LT" sz="1800" b="0"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4284572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ntraštė 1"/>
          <p:cNvSpPr>
            <a:spLocks noGrp="1"/>
          </p:cNvSpPr>
          <p:nvPr>
            <p:ph type="title"/>
          </p:nvPr>
        </p:nvSpPr>
        <p:spPr>
          <a:xfrm>
            <a:off x="670141" y="481334"/>
            <a:ext cx="10943166" cy="561975"/>
          </a:xfrm>
        </p:spPr>
        <p:txBody>
          <a:bodyPr>
            <a:normAutofit fontScale="90000"/>
          </a:bodyPr>
          <a:lstStyle/>
          <a:p>
            <a:pPr eaLnBrk="1" hangingPunct="1"/>
            <a:r>
              <a:rPr lang="lt-LT" altLang="lt-LT" dirty="0" smtClean="0">
                <a:solidFill>
                  <a:srgbClr val="AC4A8B"/>
                </a:solidFill>
              </a:rPr>
              <a:t>Mokyklos pažanga</a:t>
            </a:r>
          </a:p>
        </p:txBody>
      </p:sp>
      <p:sp>
        <p:nvSpPr>
          <p:cNvPr id="58371" name="Turinio vietos rezervavimo ženklas 2"/>
          <p:cNvSpPr>
            <a:spLocks noGrp="1"/>
          </p:cNvSpPr>
          <p:nvPr>
            <p:ph idx="1"/>
          </p:nvPr>
        </p:nvSpPr>
        <p:spPr>
          <a:xfrm>
            <a:off x="814919" y="1158241"/>
            <a:ext cx="10657417" cy="4047176"/>
          </a:xfrm>
        </p:spPr>
        <p:txBody>
          <a:bodyPr/>
          <a:lstStyle/>
          <a:p>
            <a:pPr marL="0" indent="0" algn="ctr" eaLnBrk="1" hangingPunct="1">
              <a:buFontTx/>
              <a:buNone/>
            </a:pPr>
            <a:r>
              <a:rPr lang="lt-LT" altLang="lt-LT" dirty="0" smtClean="0"/>
              <a:t>VŠS 2013-2022 įgyvendinimo vertinimo rodikliai ir siekiniai:</a:t>
            </a:r>
          </a:p>
          <a:p>
            <a:pPr marL="0" indent="0" eaLnBrk="1" hangingPunct="1">
              <a:buFontTx/>
              <a:buNone/>
            </a:pPr>
            <a:r>
              <a:rPr lang="lt-LT" altLang="lt-LT" dirty="0" smtClean="0"/>
              <a:t>Antras tikslas – </a:t>
            </a:r>
            <a:r>
              <a:rPr lang="lt-LT" altLang="lt-LT" dirty="0" smtClean="0">
                <a:solidFill>
                  <a:srgbClr val="AC4A8B"/>
                </a:solidFill>
              </a:rPr>
              <a:t>įdiegti duomenų analize ir įsivertinimu grįstą švietimo kokybės kultūrą</a:t>
            </a:r>
          </a:p>
          <a:p>
            <a:pPr marL="0" indent="0" eaLnBrk="1" hangingPunct="1">
              <a:buFontTx/>
              <a:buNone/>
            </a:pPr>
            <a:r>
              <a:rPr lang="lt-LT" altLang="lt-LT" dirty="0" smtClean="0"/>
              <a:t>16. Pažangos ataskaitas paskelbusių mokyklų dalis, proc. (ŠVIS) (2017 m. siekinys – 50 proc., 2022 m. – 100 proc.)</a:t>
            </a:r>
          </a:p>
          <a:p>
            <a:pPr marL="0" indent="0" eaLnBrk="1" hangingPunct="1">
              <a:buFontTx/>
              <a:buNone/>
            </a:pPr>
            <a:endParaRPr lang="lt-LT" altLang="lt-LT" dirty="0" smtClean="0"/>
          </a:p>
          <a:p>
            <a:pPr marL="0" indent="0" eaLnBrk="1" hangingPunct="1">
              <a:buFontTx/>
              <a:buNone/>
            </a:pPr>
            <a:endParaRPr lang="lt-LT" altLang="lt-LT" dirty="0" smtClean="0"/>
          </a:p>
        </p:txBody>
      </p:sp>
      <p:sp>
        <p:nvSpPr>
          <p:cNvPr id="58372" name="AutoShape 2" descr="Vaizdo rezultatas pagal užklausą „ąsotis“"/>
          <p:cNvSpPr>
            <a:spLocks noChangeAspect="1" noChangeArrowheads="1"/>
          </p:cNvSpPr>
          <p:nvPr/>
        </p:nvSpPr>
        <p:spPr bwMode="auto">
          <a:xfrm>
            <a:off x="0"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lt-LT" altLang="lt-LT" sz="1800"/>
          </a:p>
        </p:txBody>
      </p:sp>
      <p:grpSp>
        <p:nvGrpSpPr>
          <p:cNvPr id="2" name="Grupė 1"/>
          <p:cNvGrpSpPr/>
          <p:nvPr/>
        </p:nvGrpSpPr>
        <p:grpSpPr>
          <a:xfrm>
            <a:off x="9107624" y="4902200"/>
            <a:ext cx="3190913" cy="1955800"/>
            <a:chOff x="9107624" y="4902200"/>
            <a:chExt cx="3190913" cy="1955800"/>
          </a:xfrm>
        </p:grpSpPr>
        <p:pic>
          <p:nvPicPr>
            <p:cNvPr id="5837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624" y="4933951"/>
              <a:ext cx="3190913" cy="1924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8169" y="4933951"/>
              <a:ext cx="772585" cy="74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37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49318" y="4902200"/>
              <a:ext cx="958850" cy="719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38387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a:xfrm>
            <a:off x="1306832" y="289561"/>
            <a:ext cx="10382249" cy="1021080"/>
          </a:xfrm>
        </p:spPr>
        <p:txBody>
          <a:bodyPr/>
          <a:lstStyle/>
          <a:p>
            <a:r>
              <a:rPr lang="lt-LT" dirty="0"/>
              <a:t>Bendrojo ugdymo mokyklų skelbimas apie pažangą (2013 – 2017 m.) </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1234" y="1405727"/>
            <a:ext cx="7030685" cy="503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8450" y="4023360"/>
            <a:ext cx="4036860" cy="2416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4912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Antraštė 1"/>
          <p:cNvSpPr>
            <a:spLocks noGrp="1"/>
          </p:cNvSpPr>
          <p:nvPr>
            <p:ph type="title"/>
          </p:nvPr>
        </p:nvSpPr>
        <p:spPr>
          <a:xfrm>
            <a:off x="812802" y="152400"/>
            <a:ext cx="10515600" cy="685800"/>
          </a:xfrm>
        </p:spPr>
        <p:txBody>
          <a:bodyPr/>
          <a:lstStyle/>
          <a:p>
            <a:r>
              <a:rPr lang="lt-LT" altLang="lt-LT" sz="3200" dirty="0" smtClean="0"/>
              <a:t>„SUFLERIS” MOKYKLOMS </a:t>
            </a:r>
            <a:r>
              <a:rPr lang="lt-LT" altLang="lt-LT" sz="3200" b="1" u="sng" dirty="0" smtClean="0"/>
              <a:t>2017 M.</a:t>
            </a:r>
            <a:r>
              <a:rPr lang="lt-LT" altLang="lt-LT" sz="3200" dirty="0" smtClean="0"/>
              <a:t> PAŽANGAI </a:t>
            </a:r>
          </a:p>
        </p:txBody>
      </p:sp>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872614628"/>
              </p:ext>
            </p:extLst>
          </p:nvPr>
        </p:nvGraphicFramePr>
        <p:xfrm>
          <a:off x="1" y="914400"/>
          <a:ext cx="12337528" cy="6065520"/>
        </p:xfrm>
        <a:graphic>
          <a:graphicData uri="http://schemas.openxmlformats.org/drawingml/2006/table">
            <a:tbl>
              <a:tblPr firstRow="1" bandRow="1">
                <a:tableStyleId>{5C22544A-7EE6-4342-B048-85BDC9FD1C3A}</a:tableStyleId>
              </a:tblPr>
              <a:tblGrid>
                <a:gridCol w="5645150">
                  <a:extLst>
                    <a:ext uri="{9D8B030D-6E8A-4147-A177-3AD203B41FA5}">
                      <a16:colId xmlns:a16="http://schemas.microsoft.com/office/drawing/2014/main" val="20000"/>
                    </a:ext>
                  </a:extLst>
                </a:gridCol>
                <a:gridCol w="6692378">
                  <a:extLst>
                    <a:ext uri="{9D8B030D-6E8A-4147-A177-3AD203B41FA5}">
                      <a16:colId xmlns:a16="http://schemas.microsoft.com/office/drawing/2014/main" val="20001"/>
                    </a:ext>
                  </a:extLst>
                </a:gridCol>
              </a:tblGrid>
              <a:tr h="2602229">
                <a:tc>
                  <a:txBody>
                    <a:bodyPr/>
                    <a:lstStyle/>
                    <a:p>
                      <a:endParaRPr lang="lt-LT" sz="2400" dirty="0" smtClean="0">
                        <a:solidFill>
                          <a:schemeClr val="tx1"/>
                        </a:solidFill>
                        <a:latin typeface="+mj-lt"/>
                      </a:endParaRPr>
                    </a:p>
                    <a:p>
                      <a:r>
                        <a:rPr lang="lt-LT" sz="2400" u="sng" dirty="0" smtClean="0">
                          <a:solidFill>
                            <a:schemeClr val="accent3">
                              <a:lumMod val="20000"/>
                              <a:lumOff val="80000"/>
                            </a:schemeClr>
                          </a:solidFill>
                          <a:latin typeface="+mj-lt"/>
                        </a:rPr>
                        <a:t>VARTOTOJO /</a:t>
                      </a:r>
                      <a:r>
                        <a:rPr lang="lt-LT" sz="2400" u="sng" baseline="0" dirty="0" smtClean="0">
                          <a:solidFill>
                            <a:schemeClr val="accent3">
                              <a:lumMod val="20000"/>
                              <a:lumOff val="80000"/>
                            </a:schemeClr>
                          </a:solidFill>
                          <a:latin typeface="+mj-lt"/>
                        </a:rPr>
                        <a:t> KLIENTO </a:t>
                      </a:r>
                      <a:r>
                        <a:rPr lang="lt-LT" sz="2400" u="sng" dirty="0" smtClean="0">
                          <a:solidFill>
                            <a:schemeClr val="accent3">
                              <a:lumMod val="20000"/>
                              <a:lumOff val="80000"/>
                            </a:schemeClr>
                          </a:solidFill>
                          <a:latin typeface="+mj-lt"/>
                        </a:rPr>
                        <a:t>PERSPEKTYVA</a:t>
                      </a:r>
                    </a:p>
                    <a:p>
                      <a:endParaRPr lang="lt-LT" sz="2400" dirty="0" smtClean="0">
                        <a:solidFill>
                          <a:schemeClr val="tx1"/>
                        </a:solidFill>
                        <a:latin typeface="+mj-lt"/>
                      </a:endParaRPr>
                    </a:p>
                    <a:p>
                      <a:r>
                        <a:rPr lang="lt-LT" sz="2400" dirty="0" smtClean="0">
                          <a:solidFill>
                            <a:schemeClr val="tx1"/>
                          </a:solidFill>
                          <a:latin typeface="+mj-lt"/>
                        </a:rPr>
                        <a:t>KOKIE REZULTATAI?</a:t>
                      </a:r>
                    </a:p>
                    <a:p>
                      <a:r>
                        <a:rPr lang="lt-LT" sz="2400" i="1" dirty="0" smtClean="0">
                          <a:solidFill>
                            <a:schemeClr val="tx1"/>
                          </a:solidFill>
                          <a:latin typeface="+mj-lt"/>
                        </a:rPr>
                        <a:t>(MOKINIO ŪGTIS, PASIEKIMAI, PAŽANGA)</a:t>
                      </a:r>
                    </a:p>
                    <a:p>
                      <a:endParaRPr lang="lt-LT" sz="2400" dirty="0" smtClean="0">
                        <a:solidFill>
                          <a:schemeClr val="tx1"/>
                        </a:solidFill>
                        <a:latin typeface="+mj-lt"/>
                      </a:endParaRPr>
                    </a:p>
                  </a:txBody>
                  <a:tcPr marL="91468" marR="91468" marT="45719" marB="45719">
                    <a:solidFill>
                      <a:srgbClr val="FFC000"/>
                    </a:solidFill>
                  </a:tcPr>
                </a:tc>
                <a:tc>
                  <a:txBody>
                    <a:bodyPr/>
                    <a:lstStyle/>
                    <a:p>
                      <a:endParaRPr lang="lt-LT" sz="2400" dirty="0" smtClean="0">
                        <a:solidFill>
                          <a:schemeClr val="tx1"/>
                        </a:solidFill>
                        <a:latin typeface="+mj-lt"/>
                      </a:endParaRPr>
                    </a:p>
                    <a:p>
                      <a:r>
                        <a:rPr lang="lt-LT" sz="2400" b="1" u="sng" dirty="0" smtClean="0">
                          <a:solidFill>
                            <a:schemeClr val="accent1">
                              <a:lumMod val="75000"/>
                            </a:schemeClr>
                          </a:solidFill>
                          <a:latin typeface="+mj-lt"/>
                        </a:rPr>
                        <a:t>PROCESŲ PERSPEKTYVA</a:t>
                      </a:r>
                    </a:p>
                    <a:p>
                      <a:endParaRPr lang="lt-LT" sz="2400" dirty="0" smtClean="0">
                        <a:solidFill>
                          <a:schemeClr val="tx1"/>
                        </a:solidFill>
                        <a:latin typeface="+mj-lt"/>
                      </a:endParaRPr>
                    </a:p>
                    <a:p>
                      <a:r>
                        <a:rPr lang="lt-LT" sz="2400" dirty="0" smtClean="0">
                          <a:solidFill>
                            <a:schemeClr val="tx1"/>
                          </a:solidFill>
                          <a:latin typeface="+mj-lt"/>
                        </a:rPr>
                        <a:t>KĄ IR KAIP DARĖME, NUVEIKĖME?</a:t>
                      </a:r>
                    </a:p>
                    <a:p>
                      <a:r>
                        <a:rPr lang="lt-LT" sz="2400" i="1" dirty="0" smtClean="0">
                          <a:solidFill>
                            <a:schemeClr val="tx1"/>
                          </a:solidFill>
                          <a:latin typeface="+mj-lt"/>
                        </a:rPr>
                        <a:t>(UGDYMAS(IS) IR MOKINIŲ PATIRTYS)</a:t>
                      </a:r>
                      <a:endParaRPr lang="lt-LT" sz="2400" i="1" dirty="0">
                        <a:solidFill>
                          <a:schemeClr val="tx1"/>
                        </a:solidFill>
                        <a:latin typeface="+mj-lt"/>
                      </a:endParaRPr>
                    </a:p>
                  </a:txBody>
                  <a:tcPr marL="91468" marR="91468" marT="45719" marB="45719">
                    <a:solidFill>
                      <a:srgbClr val="FFFF00"/>
                    </a:solidFill>
                  </a:tcPr>
                </a:tc>
                <a:extLst>
                  <a:ext uri="{0D108BD9-81ED-4DB2-BD59-A6C34878D82A}">
                    <a16:rowId xmlns:a16="http://schemas.microsoft.com/office/drawing/2014/main" val="10000"/>
                  </a:ext>
                </a:extLst>
              </a:tr>
              <a:tr h="3048002">
                <a:tc>
                  <a:txBody>
                    <a:bodyPr/>
                    <a:lstStyle/>
                    <a:p>
                      <a:r>
                        <a:rPr lang="lt-LT" sz="2400" b="1" dirty="0" smtClean="0">
                          <a:solidFill>
                            <a:schemeClr val="accent6">
                              <a:lumMod val="75000"/>
                            </a:schemeClr>
                          </a:solidFill>
                          <a:latin typeface="+mj-lt"/>
                        </a:rPr>
                        <a:t>FINANSINĖ / IŠTEKLIŲ PERSPEKTYVA</a:t>
                      </a:r>
                    </a:p>
                    <a:p>
                      <a:endParaRPr lang="lt-LT" sz="2400" b="1"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2400" b="1" dirty="0" smtClean="0">
                          <a:solidFill>
                            <a:schemeClr val="tx1"/>
                          </a:solidFill>
                          <a:latin typeface="+mj-lt"/>
                        </a:rPr>
                        <a:t>KAS MUS PARĖMĖ? </a:t>
                      </a:r>
                    </a:p>
                    <a:p>
                      <a:endParaRPr lang="lt-LT" sz="2400" b="1" dirty="0">
                        <a:solidFill>
                          <a:schemeClr val="tx1"/>
                        </a:solidFill>
                        <a:latin typeface="+mj-lt"/>
                      </a:endParaRPr>
                    </a:p>
                    <a:p>
                      <a:r>
                        <a:rPr lang="lt-LT" sz="2400" b="1" i="1" dirty="0" smtClean="0">
                          <a:solidFill>
                            <a:schemeClr val="tx1"/>
                          </a:solidFill>
                          <a:latin typeface="+mj-lt"/>
                        </a:rPr>
                        <a:t>(UGDYMO(SI) APLINKOS )</a:t>
                      </a:r>
                      <a:endParaRPr lang="lt-LT" sz="2400" b="1" i="1" dirty="0">
                        <a:solidFill>
                          <a:schemeClr val="tx1"/>
                        </a:solidFill>
                        <a:latin typeface="+mj-lt"/>
                      </a:endParaRPr>
                    </a:p>
                  </a:txBody>
                  <a:tcPr marL="91468" marR="91468" marT="45719" marB="45719">
                    <a:gradFill>
                      <a:gsLst>
                        <a:gs pos="0">
                          <a:srgbClr val="DDEBCF"/>
                        </a:gs>
                        <a:gs pos="50000">
                          <a:srgbClr val="9CB86E"/>
                        </a:gs>
                        <a:gs pos="100000">
                          <a:srgbClr val="156B13"/>
                        </a:gs>
                      </a:gsLst>
                      <a:lin ang="5400000" scaled="0"/>
                    </a:gradFill>
                  </a:tcPr>
                </a:tc>
                <a:tc>
                  <a:txBody>
                    <a:bodyPr/>
                    <a:lstStyle/>
                    <a:p>
                      <a:r>
                        <a:rPr lang="lt-LT" sz="2400" b="1" dirty="0" smtClean="0">
                          <a:solidFill>
                            <a:srgbClr val="FFC000"/>
                          </a:solidFill>
                          <a:latin typeface="+mj-lt"/>
                        </a:rPr>
                        <a:t>PERSONALO PROFESIONALUMO IR MOKYMOSI PERSPEKTYVA</a:t>
                      </a:r>
                    </a:p>
                    <a:p>
                      <a:endParaRPr lang="lt-LT" sz="2400" b="1" dirty="0" smtClean="0">
                        <a:solidFill>
                          <a:schemeClr val="tx1"/>
                        </a:solidFill>
                        <a:latin typeface="+mj-lt"/>
                      </a:endParaRPr>
                    </a:p>
                    <a:p>
                      <a:r>
                        <a:rPr lang="lt-LT" sz="2400" b="1" dirty="0" smtClean="0">
                          <a:solidFill>
                            <a:schemeClr val="tx1"/>
                          </a:solidFill>
                          <a:latin typeface="+mj-lt"/>
                        </a:rPr>
                        <a:t>AR NORĖJOME IR MOKĖJOME?</a:t>
                      </a:r>
                    </a:p>
                    <a:p>
                      <a:endParaRPr lang="lt-LT" sz="2400" b="1" dirty="0" smtClean="0">
                        <a:solidFill>
                          <a:schemeClr val="tx1"/>
                        </a:solidFill>
                        <a:latin typeface="+mj-lt"/>
                      </a:endParaRPr>
                    </a:p>
                    <a:p>
                      <a:r>
                        <a:rPr lang="lt-LT" sz="2400" b="1" i="1" dirty="0" smtClean="0">
                          <a:solidFill>
                            <a:schemeClr val="tx1"/>
                          </a:solidFill>
                          <a:latin typeface="+mj-lt"/>
                        </a:rPr>
                        <a:t>(LYDERYSTĖ IR VADYBA)</a:t>
                      </a:r>
                      <a:endParaRPr lang="lt-LT" sz="2400" b="1" i="1" dirty="0">
                        <a:solidFill>
                          <a:schemeClr val="tx1"/>
                        </a:solidFill>
                        <a:latin typeface="+mj-lt"/>
                      </a:endParaRPr>
                    </a:p>
                  </a:txBody>
                  <a:tcPr marL="91468" marR="91468" marT="45719" marB="45719">
                    <a:solidFill>
                      <a:srgbClr val="00B0F0"/>
                    </a:solidFill>
                  </a:tcPr>
                </a:tc>
                <a:extLst>
                  <a:ext uri="{0D108BD9-81ED-4DB2-BD59-A6C34878D82A}">
                    <a16:rowId xmlns:a16="http://schemas.microsoft.com/office/drawing/2014/main" val="10001"/>
                  </a:ext>
                </a:extLst>
              </a:tr>
            </a:tbl>
          </a:graphicData>
        </a:graphic>
      </p:graphicFrame>
      <p:sp>
        <p:nvSpPr>
          <p:cNvPr id="7" name="Rodyklė kairėn 6"/>
          <p:cNvSpPr/>
          <p:nvPr/>
        </p:nvSpPr>
        <p:spPr>
          <a:xfrm flipV="1">
            <a:off x="6769915" y="2747012"/>
            <a:ext cx="4790016" cy="50006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10" name="Aukštyn lenkta rodyklė 9"/>
          <p:cNvSpPr/>
          <p:nvPr/>
        </p:nvSpPr>
        <p:spPr>
          <a:xfrm>
            <a:off x="10862735" y="4248150"/>
            <a:ext cx="1085425" cy="169703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
        <p:nvSpPr>
          <p:cNvPr id="11" name="Rodyklė dešinėn 10"/>
          <p:cNvSpPr/>
          <p:nvPr/>
        </p:nvSpPr>
        <p:spPr>
          <a:xfrm>
            <a:off x="3635719" y="5932488"/>
            <a:ext cx="2087033" cy="4508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lt-LT"/>
          </a:p>
        </p:txBody>
      </p:sp>
    </p:spTree>
    <p:extLst>
      <p:ext uri="{BB962C8B-B14F-4D97-AF65-F5344CB8AC3E}">
        <p14:creationId xmlns:p14="http://schemas.microsoft.com/office/powerpoint/2010/main" val="21133353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ctrTitle"/>
          </p:nvPr>
        </p:nvSpPr>
        <p:spPr>
          <a:xfrm>
            <a:off x="914400" y="1307467"/>
            <a:ext cx="10363200" cy="1130934"/>
          </a:xfrm>
        </p:spPr>
        <p:txBody>
          <a:bodyPr/>
          <a:lstStyle/>
          <a:p>
            <a:r>
              <a:rPr lang="lt-LT" dirty="0" smtClean="0"/>
              <a:t>N mokyklos pažangos aprašymas </a:t>
            </a:r>
            <a:endParaRPr lang="lt-LT" dirty="0"/>
          </a:p>
        </p:txBody>
      </p:sp>
      <p:sp>
        <p:nvSpPr>
          <p:cNvPr id="3" name="Antrinis pavadinimas 2"/>
          <p:cNvSpPr>
            <a:spLocks noGrp="1"/>
          </p:cNvSpPr>
          <p:nvPr>
            <p:ph type="subTitle" idx="1"/>
          </p:nvPr>
        </p:nvSpPr>
        <p:spPr>
          <a:xfrm>
            <a:off x="868680" y="2849880"/>
            <a:ext cx="10850880" cy="2362200"/>
          </a:xfrm>
        </p:spPr>
        <p:txBody>
          <a:bodyPr/>
          <a:lstStyle/>
          <a:p>
            <a:r>
              <a:rPr lang="lt-LT" dirty="0" smtClean="0"/>
              <a:t>Tobulinama veikla pagal rodiklį </a:t>
            </a:r>
          </a:p>
          <a:p>
            <a:r>
              <a:rPr lang="lt-LT" dirty="0" smtClean="0"/>
              <a:t>2.4.1.  </a:t>
            </a:r>
            <a:r>
              <a:rPr lang="lt-LT" b="1" dirty="0" smtClean="0"/>
              <a:t>Vertinimas ugdymui </a:t>
            </a:r>
          </a:p>
          <a:p>
            <a:r>
              <a:rPr lang="lt-LT" dirty="0" smtClean="0"/>
              <a:t>akcentuojant raktinį žodį </a:t>
            </a:r>
          </a:p>
          <a:p>
            <a:r>
              <a:rPr lang="lt-LT" i="1" dirty="0" smtClean="0"/>
              <a:t>Grįžtamasis ryšys</a:t>
            </a:r>
          </a:p>
          <a:p>
            <a:pPr algn="l"/>
            <a:endParaRPr lang="lt-LT" sz="1800" i="1" dirty="0"/>
          </a:p>
          <a:p>
            <a:pPr algn="l"/>
            <a:endParaRPr lang="lt-LT" sz="1600" i="1" dirty="0" smtClean="0"/>
          </a:p>
          <a:p>
            <a:endParaRPr lang="lt-LT" i="1" dirty="0"/>
          </a:p>
        </p:txBody>
      </p:sp>
    </p:spTree>
    <p:extLst>
      <p:ext uri="{BB962C8B-B14F-4D97-AF65-F5344CB8AC3E}">
        <p14:creationId xmlns:p14="http://schemas.microsoft.com/office/powerpoint/2010/main" val="3904995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700940506"/>
              </p:ext>
            </p:extLst>
          </p:nvPr>
        </p:nvGraphicFramePr>
        <p:xfrm>
          <a:off x="167640" y="167640"/>
          <a:ext cx="12337528" cy="6522718"/>
        </p:xfrm>
        <a:graphic>
          <a:graphicData uri="http://schemas.openxmlformats.org/drawingml/2006/table">
            <a:tbl>
              <a:tblPr firstRow="1" bandRow="1">
                <a:tableStyleId>{5C22544A-7EE6-4342-B048-85BDC9FD1C3A}</a:tableStyleId>
              </a:tblPr>
              <a:tblGrid>
                <a:gridCol w="5645150">
                  <a:extLst>
                    <a:ext uri="{9D8B030D-6E8A-4147-A177-3AD203B41FA5}">
                      <a16:colId xmlns:a16="http://schemas.microsoft.com/office/drawing/2014/main" val="20000"/>
                    </a:ext>
                  </a:extLst>
                </a:gridCol>
                <a:gridCol w="6692378">
                  <a:extLst>
                    <a:ext uri="{9D8B030D-6E8A-4147-A177-3AD203B41FA5}">
                      <a16:colId xmlns:a16="http://schemas.microsoft.com/office/drawing/2014/main" val="20001"/>
                    </a:ext>
                  </a:extLst>
                </a:gridCol>
              </a:tblGrid>
              <a:tr h="4175760">
                <a:tc>
                  <a:txBody>
                    <a:bodyPr/>
                    <a:lstStyle/>
                    <a:p>
                      <a:r>
                        <a:rPr lang="lt-LT" sz="1400" dirty="0" smtClean="0">
                          <a:solidFill>
                            <a:schemeClr val="tx1"/>
                          </a:solidFill>
                          <a:latin typeface="+mj-lt"/>
                        </a:rPr>
                        <a:t>KOKIE REZULTATAI?</a:t>
                      </a:r>
                      <a:r>
                        <a:rPr lang="lt-LT" sz="1400" baseline="0" dirty="0" smtClean="0">
                          <a:solidFill>
                            <a:schemeClr val="tx1"/>
                          </a:solidFill>
                          <a:latin typeface="+mj-lt"/>
                        </a:rPr>
                        <a:t> </a:t>
                      </a:r>
                      <a:r>
                        <a:rPr lang="lt-LT" sz="1400" i="1" dirty="0" smtClean="0">
                          <a:solidFill>
                            <a:schemeClr val="tx1"/>
                          </a:solidFill>
                          <a:latin typeface="+mj-lt"/>
                        </a:rPr>
                        <a:t>(MOKINIO ŪGTIS, PASIEKIMAI, PAŽANGA</a:t>
                      </a:r>
                      <a:r>
                        <a:rPr lang="lt-LT" sz="2400" i="1" dirty="0" smtClean="0">
                          <a:solidFill>
                            <a:schemeClr val="tx1"/>
                          </a:solidFill>
                          <a:latin typeface="+mj-lt"/>
                        </a:rPr>
                        <a:t>)</a:t>
                      </a:r>
                    </a:p>
                    <a:p>
                      <a:pPr marL="0" marR="0" indent="0" algn="l" defTabSz="914400" rtl="0" eaLnBrk="1" fontAlgn="auto" latinLnBrk="0" hangingPunct="1">
                        <a:lnSpc>
                          <a:spcPct val="100000"/>
                        </a:lnSpc>
                        <a:spcBef>
                          <a:spcPts val="0"/>
                        </a:spcBef>
                        <a:spcAft>
                          <a:spcPts val="0"/>
                        </a:spcAft>
                        <a:buClrTx/>
                        <a:buSzTx/>
                        <a:buFontTx/>
                        <a:buNone/>
                        <a:tabLst/>
                        <a:defRPr/>
                      </a:pPr>
                      <a:r>
                        <a:rPr lang="lt-LT" sz="2000" b="0" i="0" u="none" strike="noStrike" dirty="0" smtClean="0">
                          <a:solidFill>
                            <a:srgbClr val="000000"/>
                          </a:solidFill>
                          <a:effectLst/>
                          <a:latin typeface="Calibri" panose="020F0502020204030204" pitchFamily="34" charset="0"/>
                        </a:rPr>
                        <a:t>Ugdymo rezultatai pagerėjo </a:t>
                      </a:r>
                      <a:r>
                        <a:rPr lang="lt-LT" sz="2000" b="1" i="0" u="none" strike="noStrike" dirty="0" smtClean="0">
                          <a:solidFill>
                            <a:srgbClr val="000000"/>
                          </a:solidFill>
                          <a:effectLst/>
                          <a:latin typeface="Calibri" panose="020F0502020204030204" pitchFamily="34" charset="0"/>
                        </a:rPr>
                        <a:t>apie 15 proc</a:t>
                      </a:r>
                      <a:r>
                        <a:rPr lang="lt-LT" sz="2000" b="0" i="0" u="none" strike="noStrike" dirty="0" smtClean="0">
                          <a:solidFill>
                            <a:srgbClr val="000000"/>
                          </a:solidFill>
                          <a:effectLst/>
                          <a:latin typeface="Calibri" panose="020F0502020204030204" pitchFamily="34" charset="0"/>
                        </a:rPr>
                        <a:t>., tapo lengviau pamatuoti individualią pažangą, ugdymas tapo įvairesnis, labiau koncentruotas, optimaliau išnaudojamas pamokos laikas, tapo lengviau įvertinti ir stebėti grupę mokinių ar pavienį mokinį. Mokiniai mažiau blaškosi, dažniau patiria sėkmės džiaugsmą(apie30 proc. daugiau nei pernai, ypač silpnesni mokiniai). Mokiniai pasirenka jiems priimtiną mokymosi būdą, tinkamus informacijos šaltinius, suplanuoja ką ir kaip galėtų patobulinti siekiant geresnių rezultatų, pradėjo atsakingiau žiūrėti į namų darbų užduotis.</a:t>
                      </a:r>
                    </a:p>
                  </a:txBody>
                  <a:tcPr marL="91468" marR="91468" marT="45719" marB="45719">
                    <a:solidFill>
                      <a:srgbClr val="FFC000"/>
                    </a:solidFill>
                  </a:tcPr>
                </a:tc>
                <a:tc>
                  <a:txBody>
                    <a:bodyPr/>
                    <a:lstStyle/>
                    <a:p>
                      <a:r>
                        <a:rPr lang="lt-LT" sz="1800" b="1" dirty="0" smtClean="0">
                          <a:solidFill>
                            <a:schemeClr val="tx1"/>
                          </a:solidFill>
                          <a:latin typeface="+mj-lt"/>
                        </a:rPr>
                        <a:t>KĄ IR KAIP DARĖME, NUVEIKĖME?</a:t>
                      </a:r>
                      <a:r>
                        <a:rPr lang="lt-LT" sz="1800" b="1" baseline="0" dirty="0" smtClean="0">
                          <a:solidFill>
                            <a:schemeClr val="tx1"/>
                          </a:solidFill>
                          <a:latin typeface="+mj-lt"/>
                        </a:rPr>
                        <a:t> </a:t>
                      </a:r>
                      <a:r>
                        <a:rPr lang="lt-LT" sz="1800" b="1" i="1" dirty="0" smtClean="0">
                          <a:solidFill>
                            <a:schemeClr val="tx1"/>
                          </a:solidFill>
                          <a:latin typeface="+mj-lt"/>
                        </a:rPr>
                        <a:t>(UGDYMAS(IS) IR MOKINIŲ PATIRTYS)</a:t>
                      </a:r>
                    </a:p>
                    <a:p>
                      <a:endParaRPr lang="lt-LT" sz="1800" b="1" i="1"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2000" b="0" i="0" u="none" strike="noStrike" dirty="0" smtClean="0">
                          <a:solidFill>
                            <a:srgbClr val="000000"/>
                          </a:solidFill>
                          <a:effectLst/>
                          <a:latin typeface="Calibri" panose="020F0502020204030204" pitchFamily="34" charset="0"/>
                        </a:rPr>
                        <a:t>2/3 mokytojų pradėjo naudoti kaupiamojo balo vertinimo sistemą, išskiriant kelias mokinio gebėjimų sritis arba patobulino naudotą vertinimo sistemą, atrado įvairesnių vertinimo būdų, tapo lengviau planuoti vertinimą, su mokiniais kartu kūrė patinkančias vertinimo formas, kartu su mokiniais vertinimui pritaikė išmaniąsias technologijas.</a:t>
                      </a:r>
                    </a:p>
                    <a:p>
                      <a:endParaRPr lang="lt-LT" sz="1800" b="1" i="1" dirty="0" smtClean="0">
                        <a:solidFill>
                          <a:schemeClr val="tx1"/>
                        </a:solidFill>
                        <a:latin typeface="+mj-lt"/>
                      </a:endParaRPr>
                    </a:p>
                  </a:txBody>
                  <a:tcPr marL="91468" marR="91468" marT="45719" marB="45719">
                    <a:solidFill>
                      <a:srgbClr val="FFFF00"/>
                    </a:solidFill>
                  </a:tcPr>
                </a:tc>
                <a:extLst>
                  <a:ext uri="{0D108BD9-81ED-4DB2-BD59-A6C34878D82A}">
                    <a16:rowId xmlns:a16="http://schemas.microsoft.com/office/drawing/2014/main" val="10000"/>
                  </a:ext>
                </a:extLst>
              </a:tr>
              <a:tr h="2159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smtClean="0">
                          <a:solidFill>
                            <a:schemeClr val="tx1"/>
                          </a:solidFill>
                          <a:latin typeface="+mj-lt"/>
                        </a:rPr>
                        <a:t>KAS MUS PARĖMĖ? </a:t>
                      </a:r>
                      <a:r>
                        <a:rPr lang="lt-LT" sz="1400" b="1" i="1" dirty="0" smtClean="0">
                          <a:solidFill>
                            <a:schemeClr val="tx1"/>
                          </a:solidFill>
                          <a:latin typeface="+mj-lt"/>
                        </a:rPr>
                        <a:t>(UGDYMO(SI) APLINKOS )</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400" b="1" i="1"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2000" b="0" i="0" u="none" strike="noStrike" dirty="0" smtClean="0">
                          <a:solidFill>
                            <a:srgbClr val="000000"/>
                          </a:solidFill>
                          <a:effectLst/>
                          <a:latin typeface="Calibri" panose="020F0502020204030204" pitchFamily="34" charset="0"/>
                        </a:rPr>
                        <a:t>Mokiniams mokymasis tapo patrauklesnis, įdomesnis, padidėjo mokymosi motyvacija, ypač pamokas vedant netradicinėse aplinkose, pasinaudojus projektų lėšomis ir įsitraukus į kitų įstaigų organizuojamas veiklas.</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2000" b="1" i="1" dirty="0">
                        <a:solidFill>
                          <a:schemeClr val="tx1"/>
                        </a:solidFill>
                        <a:latin typeface="+mj-lt"/>
                      </a:endParaRPr>
                    </a:p>
                  </a:txBody>
                  <a:tcPr marL="91468" marR="91468" marT="45719" marB="45719">
                    <a:gradFill>
                      <a:gsLst>
                        <a:gs pos="0">
                          <a:srgbClr val="DDEBCF"/>
                        </a:gs>
                        <a:gs pos="50000">
                          <a:srgbClr val="9CB86E"/>
                        </a:gs>
                        <a:gs pos="100000">
                          <a:srgbClr val="156B13"/>
                        </a:gs>
                      </a:gsLst>
                      <a:lin ang="5400000" scaled="0"/>
                    </a:gradFill>
                  </a:tcPr>
                </a:tc>
                <a:tc>
                  <a:txBody>
                    <a:bodyPr/>
                    <a:lstStyle/>
                    <a:p>
                      <a:r>
                        <a:rPr lang="lt-LT" sz="1400" b="1" dirty="0" smtClean="0">
                          <a:solidFill>
                            <a:schemeClr val="tx1"/>
                          </a:solidFill>
                          <a:latin typeface="+mj-lt"/>
                        </a:rPr>
                        <a:t>AR NORĖJOME IR MOKĖJOME?</a:t>
                      </a:r>
                      <a:r>
                        <a:rPr lang="lt-LT" sz="1400" b="1" baseline="0" dirty="0" smtClean="0">
                          <a:solidFill>
                            <a:schemeClr val="tx1"/>
                          </a:solidFill>
                          <a:latin typeface="+mj-lt"/>
                        </a:rPr>
                        <a:t> </a:t>
                      </a:r>
                      <a:r>
                        <a:rPr lang="lt-LT" sz="1400" b="1" i="1" dirty="0" smtClean="0">
                          <a:solidFill>
                            <a:schemeClr val="tx1"/>
                          </a:solidFill>
                          <a:latin typeface="+mj-lt"/>
                        </a:rPr>
                        <a:t>(LYDERYSTĖ IR VADYBA)</a:t>
                      </a:r>
                    </a:p>
                    <a:p>
                      <a:endParaRPr lang="lt-LT" sz="1400" b="1" i="1" dirty="0" smtClean="0">
                        <a:solidFill>
                          <a:schemeClr val="tx1"/>
                        </a:solidFill>
                        <a:latin typeface="+mj-lt"/>
                      </a:endParaRPr>
                    </a:p>
                    <a:p>
                      <a:endParaRPr lang="lt-LT" sz="1800" b="1" i="1" dirty="0">
                        <a:solidFill>
                          <a:schemeClr val="tx1"/>
                        </a:solidFill>
                        <a:latin typeface="+mj-lt"/>
                      </a:endParaRPr>
                    </a:p>
                  </a:txBody>
                  <a:tcPr marL="91468" marR="91468" marT="45719" marB="45719">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98430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p:txBody>
          <a:bodyPr/>
          <a:lstStyle/>
          <a:p>
            <a:r>
              <a:rPr lang="lt-LT" dirty="0" smtClean="0"/>
              <a:t>X mokyklos </a:t>
            </a:r>
            <a:r>
              <a:rPr lang="lt-LT" dirty="0"/>
              <a:t>pažangos aprašymas</a:t>
            </a:r>
            <a:r>
              <a:rPr lang="lt-LT" dirty="0" smtClean="0"/>
              <a:t> </a:t>
            </a:r>
            <a:endParaRPr lang="lt-LT" dirty="0"/>
          </a:p>
        </p:txBody>
      </p:sp>
      <p:sp>
        <p:nvSpPr>
          <p:cNvPr id="5" name="Antrinis pavadinimas 4"/>
          <p:cNvSpPr>
            <a:spLocks noGrp="1"/>
          </p:cNvSpPr>
          <p:nvPr>
            <p:ph type="subTitle" idx="1"/>
          </p:nvPr>
        </p:nvSpPr>
        <p:spPr>
          <a:xfrm>
            <a:off x="1828800" y="3276600"/>
            <a:ext cx="8534400" cy="2895600"/>
          </a:xfrm>
        </p:spPr>
        <p:txBody>
          <a:bodyPr/>
          <a:lstStyle/>
          <a:p>
            <a:r>
              <a:rPr lang="lt-LT" dirty="0" smtClean="0"/>
              <a:t>Tobulinama veikla pagal rodiklį </a:t>
            </a:r>
          </a:p>
          <a:p>
            <a:r>
              <a:rPr lang="lt-LT" b="1" dirty="0" smtClean="0"/>
              <a:t>1.2.1. Mokinio pasiekimai ir pažanga</a:t>
            </a:r>
            <a:r>
              <a:rPr lang="lt-LT" dirty="0" smtClean="0"/>
              <a:t>, akcentuojant raktinį žodį </a:t>
            </a:r>
          </a:p>
          <a:p>
            <a:r>
              <a:rPr lang="lt-LT" i="1" dirty="0" smtClean="0"/>
              <a:t>Pasiekimų asmeniškumas </a:t>
            </a:r>
            <a:endParaRPr lang="lt-LT" i="1" dirty="0"/>
          </a:p>
        </p:txBody>
      </p:sp>
    </p:spTree>
    <p:extLst>
      <p:ext uri="{BB962C8B-B14F-4D97-AF65-F5344CB8AC3E}">
        <p14:creationId xmlns:p14="http://schemas.microsoft.com/office/powerpoint/2010/main" val="3468469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627004713"/>
              </p:ext>
            </p:extLst>
          </p:nvPr>
        </p:nvGraphicFramePr>
        <p:xfrm>
          <a:off x="0" y="137160"/>
          <a:ext cx="12337528" cy="6975932"/>
        </p:xfrm>
        <a:graphic>
          <a:graphicData uri="http://schemas.openxmlformats.org/drawingml/2006/table">
            <a:tbl>
              <a:tblPr firstRow="1" bandRow="1">
                <a:tableStyleId>{5C22544A-7EE6-4342-B048-85BDC9FD1C3A}</a:tableStyleId>
              </a:tblPr>
              <a:tblGrid>
                <a:gridCol w="5645150">
                  <a:extLst>
                    <a:ext uri="{9D8B030D-6E8A-4147-A177-3AD203B41FA5}">
                      <a16:colId xmlns:a16="http://schemas.microsoft.com/office/drawing/2014/main" val="20000"/>
                    </a:ext>
                  </a:extLst>
                </a:gridCol>
                <a:gridCol w="6692378">
                  <a:extLst>
                    <a:ext uri="{9D8B030D-6E8A-4147-A177-3AD203B41FA5}">
                      <a16:colId xmlns:a16="http://schemas.microsoft.com/office/drawing/2014/main" val="20001"/>
                    </a:ext>
                  </a:extLst>
                </a:gridCol>
              </a:tblGrid>
              <a:tr h="3383278">
                <a:tc>
                  <a:txBody>
                    <a:bodyPr/>
                    <a:lstStyle/>
                    <a:p>
                      <a:r>
                        <a:rPr lang="lt-LT" sz="1400" dirty="0" smtClean="0">
                          <a:solidFill>
                            <a:schemeClr val="tx1"/>
                          </a:solidFill>
                          <a:latin typeface="+mj-lt"/>
                        </a:rPr>
                        <a:t>KOKIE REZULTATAI?</a:t>
                      </a:r>
                      <a:r>
                        <a:rPr lang="lt-LT" sz="1400" baseline="0" dirty="0" smtClean="0">
                          <a:solidFill>
                            <a:schemeClr val="tx1"/>
                          </a:solidFill>
                          <a:latin typeface="+mj-lt"/>
                        </a:rPr>
                        <a:t> </a:t>
                      </a:r>
                      <a:r>
                        <a:rPr lang="lt-LT" sz="1400" i="1" dirty="0" smtClean="0">
                          <a:solidFill>
                            <a:schemeClr val="tx1"/>
                          </a:solidFill>
                          <a:latin typeface="+mj-lt"/>
                        </a:rPr>
                        <a:t>(MOKINIO ŪGTIS, PASIEKIMAI, PAŽANGA</a:t>
                      </a:r>
                      <a:r>
                        <a:rPr lang="lt-LT" sz="2400" i="1" dirty="0" smtClean="0">
                          <a:solidFill>
                            <a:schemeClr val="tx1"/>
                          </a:solidFill>
                          <a:latin typeface="+mj-lt"/>
                        </a:rPr>
                        <a:t>)</a:t>
                      </a:r>
                    </a:p>
                    <a:p>
                      <a:pPr marL="0" marR="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dirty="0" smtClean="0">
                          <a:solidFill>
                            <a:srgbClr val="000000"/>
                          </a:solidFill>
                          <a:effectLst/>
                          <a:latin typeface="Calibri" panose="020F0502020204030204" pitchFamily="34" charset="0"/>
                        </a:rPr>
                        <a:t>Atskirų mokinių pažanga padėjo padidinti mokyklos bendrą pažangumo vidurkį. Palyginus su praėjusiais metais mokinių besimokančių gerai ir labai gerai padidėjo 15 %. Padidėjo mokinių, besimokančių pagal pagrindinį lygį 10 %. Mokiniai fiksuoja ir analizuoja savo asmeninę pažangą; po II pusmečio analizuoja sėkmes ir nesėkmes, kas mėnesį  pildo savo sėkmių planą, analizuoja dalyvavimą</a:t>
                      </a:r>
                      <a:r>
                        <a:rPr lang="lt-LT" sz="1800" b="0" i="0" u="none" strike="noStrike" baseline="0" dirty="0" smtClean="0">
                          <a:solidFill>
                            <a:srgbClr val="000000"/>
                          </a:solidFill>
                          <a:effectLst/>
                          <a:latin typeface="Calibri" panose="020F0502020204030204" pitchFamily="34" charset="0"/>
                        </a:rPr>
                        <a:t> </a:t>
                      </a:r>
                      <a:r>
                        <a:rPr lang="lt-LT" sz="1800" b="0" i="0" u="none" strike="noStrike" dirty="0" smtClean="0">
                          <a:solidFill>
                            <a:srgbClr val="000000"/>
                          </a:solidFill>
                          <a:effectLst/>
                          <a:latin typeface="Calibri" panose="020F0502020204030204" pitchFamily="34" charset="0"/>
                        </a:rPr>
                        <a:t>olimpiadose, konkursuose ir dalykų įvertinimus.</a:t>
                      </a:r>
                    </a:p>
                    <a:p>
                      <a:endParaRPr lang="lt-LT" sz="2400" i="1" dirty="0" smtClean="0">
                        <a:solidFill>
                          <a:schemeClr val="tx1"/>
                        </a:solidFill>
                        <a:latin typeface="+mj-lt"/>
                      </a:endParaRPr>
                    </a:p>
                  </a:txBody>
                  <a:tcPr marL="91468" marR="91468" marT="45719" marB="45719">
                    <a:solidFill>
                      <a:srgbClr val="FFC000"/>
                    </a:solidFill>
                  </a:tcPr>
                </a:tc>
                <a:tc>
                  <a:txBody>
                    <a:bodyPr/>
                    <a:lstStyle/>
                    <a:p>
                      <a:r>
                        <a:rPr lang="lt-LT" sz="1800" b="1" dirty="0" smtClean="0">
                          <a:solidFill>
                            <a:schemeClr val="tx1"/>
                          </a:solidFill>
                          <a:latin typeface="+mj-lt"/>
                        </a:rPr>
                        <a:t>KĄ IR KAIP DARĖME, NUVEIKĖME?</a:t>
                      </a:r>
                      <a:r>
                        <a:rPr lang="lt-LT" sz="1800" b="1" baseline="0" dirty="0" smtClean="0">
                          <a:solidFill>
                            <a:schemeClr val="tx1"/>
                          </a:solidFill>
                          <a:latin typeface="+mj-lt"/>
                        </a:rPr>
                        <a:t> </a:t>
                      </a:r>
                      <a:r>
                        <a:rPr lang="lt-LT" sz="1800" b="1" i="1" dirty="0" smtClean="0">
                          <a:solidFill>
                            <a:schemeClr val="tx1"/>
                          </a:solidFill>
                          <a:latin typeface="+mj-lt"/>
                        </a:rPr>
                        <a:t>(UGDYMAS(IS) IR MOKINIŲ PATIRTYS)</a:t>
                      </a:r>
                    </a:p>
                    <a:p>
                      <a:pPr marL="0" marR="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dirty="0" smtClean="0">
                          <a:solidFill>
                            <a:srgbClr val="000000"/>
                          </a:solidFill>
                          <a:effectLst/>
                          <a:latin typeface="Calibri" panose="020F0502020204030204" pitchFamily="34" charset="0"/>
                        </a:rPr>
                        <a:t>Analizuojant asmeninę pažangą, skatina, kad kiekvienas mokinys siektų geresnio rezultato. Mokinius skatina siekti dalyko aukštesnio lygio rezultato. Mokiniai skatinami vertinti savo draugą, įsivertinti savo darbą pamokoje. Mokytojai daugiau analizuoja dalyko pažangą, standartizuotų testų  rezultatą palygina su metiniu įvertinimu, numato tolimesnius žingsnius, gerinant ugdymą pamokoje. Mokytojų ir mokinių siekiamybė pagerinti </a:t>
                      </a:r>
                      <a:r>
                        <a:rPr lang="lt-LT" sz="1800" b="0" i="0" u="none" strike="noStrike" dirty="0" err="1" smtClean="0">
                          <a:solidFill>
                            <a:srgbClr val="000000"/>
                          </a:solidFill>
                          <a:effectLst/>
                          <a:latin typeface="Calibri" panose="020F0502020204030204" pitchFamily="34" charset="0"/>
                        </a:rPr>
                        <a:t>ugdymo(si</a:t>
                      </a:r>
                      <a:r>
                        <a:rPr lang="lt-LT" sz="1800" b="0" i="0" u="none" strike="noStrike" dirty="0" smtClean="0">
                          <a:solidFill>
                            <a:srgbClr val="000000"/>
                          </a:solidFill>
                          <a:effectLst/>
                          <a:latin typeface="Calibri" panose="020F0502020204030204" pitchFamily="34" charset="0"/>
                        </a:rPr>
                        <a:t>) rezultatus.</a:t>
                      </a:r>
                    </a:p>
                    <a:p>
                      <a:endParaRPr lang="lt-LT" sz="1800" b="1" i="1" dirty="0" smtClean="0">
                        <a:solidFill>
                          <a:schemeClr val="tx1"/>
                        </a:solidFill>
                        <a:latin typeface="+mj-lt"/>
                      </a:endParaRPr>
                    </a:p>
                    <a:p>
                      <a:endParaRPr lang="lt-LT" sz="1800" b="1" i="1" dirty="0" smtClean="0">
                        <a:solidFill>
                          <a:schemeClr val="tx1"/>
                        </a:solidFill>
                        <a:latin typeface="+mj-lt"/>
                      </a:endParaRPr>
                    </a:p>
                  </a:txBody>
                  <a:tcPr marL="91468" marR="91468" marT="45719" marB="45719">
                    <a:solidFill>
                      <a:srgbClr val="FFFF00"/>
                    </a:solidFill>
                  </a:tcPr>
                </a:tc>
                <a:extLst>
                  <a:ext uri="{0D108BD9-81ED-4DB2-BD59-A6C34878D82A}">
                    <a16:rowId xmlns:a16="http://schemas.microsoft.com/office/drawing/2014/main" val="10000"/>
                  </a:ext>
                </a:extLst>
              </a:tr>
              <a:tr h="3592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400" b="1" dirty="0" smtClean="0">
                          <a:solidFill>
                            <a:schemeClr val="tx1"/>
                          </a:solidFill>
                          <a:latin typeface="+mj-lt"/>
                        </a:rPr>
                        <a:t>KAS MUS PARĖMĖ? </a:t>
                      </a:r>
                      <a:r>
                        <a:rPr lang="lt-LT" sz="1400" b="1" i="1" dirty="0" smtClean="0">
                          <a:solidFill>
                            <a:schemeClr val="tx1"/>
                          </a:solidFill>
                          <a:latin typeface="+mj-lt"/>
                        </a:rPr>
                        <a:t>(UGDYMO(SI) APLINKOS )</a:t>
                      </a:r>
                    </a:p>
                    <a:p>
                      <a:pPr marL="0" marR="0" indent="0" algn="l" defTabSz="914400" rtl="0" eaLnBrk="1" fontAlgn="auto" latinLnBrk="0" hangingPunct="1">
                        <a:lnSpc>
                          <a:spcPct val="100000"/>
                        </a:lnSpc>
                        <a:spcBef>
                          <a:spcPts val="0"/>
                        </a:spcBef>
                        <a:spcAft>
                          <a:spcPts val="0"/>
                        </a:spcAft>
                        <a:buClrTx/>
                        <a:buSzTx/>
                        <a:buFontTx/>
                        <a:buNone/>
                        <a:tabLst/>
                        <a:defRPr/>
                      </a:pPr>
                      <a:r>
                        <a:rPr lang="lt-LT" sz="1900" b="0" i="0" u="none" strike="noStrike" dirty="0" smtClean="0">
                          <a:solidFill>
                            <a:srgbClr val="000000"/>
                          </a:solidFill>
                          <a:effectLst/>
                          <a:latin typeface="Calibri" panose="020F0502020204030204" pitchFamily="34" charset="0"/>
                        </a:rPr>
                        <a:t>Panaudojant finansinius išteklius organizuota pažintinės išvykos. Projektų lėšomis pravestos veiklos, kurių metu mokiniai keliavo, sportavo. Edukacinių veiklų vyko muziejuje, parke, bibliotekoje. Mokinių mokymuisi turi ir Neformaliojo švietimo veiklos bei pagal NVŠ organizuojami užsiėmimai mokiniams. Mokykloje veikia 3 pagal NVŠ programą finansuojami būreliai. Palyginus su praėjusiais metais veiklų padidėjo ir  100 % mokinių lanko bent 1 užsiėmimą.</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2000" b="1" i="1" dirty="0" smtClean="0">
                        <a:solidFill>
                          <a:schemeClr val="tx1"/>
                        </a:solidFill>
                        <a:latin typeface="+mj-lt"/>
                      </a:endParaRPr>
                    </a:p>
                  </a:txBody>
                  <a:tcPr marL="91468" marR="91468" marT="45719" marB="45719">
                    <a:gradFill>
                      <a:gsLst>
                        <a:gs pos="0">
                          <a:srgbClr val="DDEBCF"/>
                        </a:gs>
                        <a:gs pos="50000">
                          <a:srgbClr val="9CB86E"/>
                        </a:gs>
                        <a:gs pos="100000">
                          <a:srgbClr val="156B13"/>
                        </a:gs>
                      </a:gsLst>
                      <a:lin ang="5400000" scaled="0"/>
                    </a:gradFill>
                  </a:tcPr>
                </a:tc>
                <a:tc>
                  <a:txBody>
                    <a:bodyPr/>
                    <a:lstStyle/>
                    <a:p>
                      <a:r>
                        <a:rPr lang="lt-LT" sz="2000" b="1" dirty="0" smtClean="0">
                          <a:solidFill>
                            <a:schemeClr val="tx1"/>
                          </a:solidFill>
                          <a:latin typeface="+mj-lt"/>
                        </a:rPr>
                        <a:t>AR NORĖJOME IR MOKĖJOME?</a:t>
                      </a:r>
                      <a:r>
                        <a:rPr lang="lt-LT" sz="2000" b="1" baseline="0" dirty="0" smtClean="0">
                          <a:solidFill>
                            <a:schemeClr val="tx1"/>
                          </a:solidFill>
                          <a:latin typeface="+mj-lt"/>
                        </a:rPr>
                        <a:t> </a:t>
                      </a:r>
                      <a:r>
                        <a:rPr lang="lt-LT" sz="2000" b="1" i="1" dirty="0" smtClean="0">
                          <a:solidFill>
                            <a:schemeClr val="tx1"/>
                          </a:solidFill>
                          <a:latin typeface="+mj-lt"/>
                        </a:rPr>
                        <a:t>(LYDERYSTĖ IR VADYBA)</a:t>
                      </a:r>
                    </a:p>
                    <a:p>
                      <a:endParaRPr lang="lt-LT" sz="2000" b="1" i="1"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2000" b="0" i="0" u="none" strike="noStrike" dirty="0" smtClean="0">
                          <a:solidFill>
                            <a:srgbClr val="000000"/>
                          </a:solidFill>
                          <a:effectLst/>
                          <a:latin typeface="Calibri" panose="020F0502020204030204" pitchFamily="34" charset="0"/>
                        </a:rPr>
                        <a:t>Mokytojai po dalyvavimo seminare dalijasi gerąja patirtimi, reflektuoja. Pritaiko naujus mokymo metodus, naudoja medžiagą internete, aptaria metodinėse grupėse.</a:t>
                      </a:r>
                    </a:p>
                    <a:p>
                      <a:endParaRPr lang="lt-LT" sz="2000" b="1" i="1" dirty="0" smtClean="0">
                        <a:solidFill>
                          <a:schemeClr val="tx1"/>
                        </a:solidFill>
                        <a:latin typeface="+mj-lt"/>
                      </a:endParaRPr>
                    </a:p>
                    <a:p>
                      <a:endParaRPr lang="lt-LT" sz="2000" b="1" i="1" dirty="0">
                        <a:solidFill>
                          <a:schemeClr val="tx1"/>
                        </a:solidFill>
                        <a:latin typeface="+mj-lt"/>
                      </a:endParaRPr>
                    </a:p>
                  </a:txBody>
                  <a:tcPr marL="91468" marR="91468" marT="45719" marB="45719">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585757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ntraštė 3"/>
          <p:cNvSpPr>
            <a:spLocks noGrp="1"/>
          </p:cNvSpPr>
          <p:nvPr>
            <p:ph type="ctrTitle"/>
          </p:nvPr>
        </p:nvSpPr>
        <p:spPr>
          <a:xfrm>
            <a:off x="944880" y="1368426"/>
            <a:ext cx="10363200" cy="1470025"/>
          </a:xfrm>
        </p:spPr>
        <p:txBody>
          <a:bodyPr/>
          <a:lstStyle/>
          <a:p>
            <a:r>
              <a:rPr lang="lt-LT" dirty="0" smtClean="0"/>
              <a:t>A mokyklos </a:t>
            </a:r>
            <a:r>
              <a:rPr lang="lt-LT" dirty="0"/>
              <a:t>pažangos aprašymas</a:t>
            </a:r>
            <a:r>
              <a:rPr lang="lt-LT" dirty="0" smtClean="0"/>
              <a:t> </a:t>
            </a:r>
            <a:endParaRPr lang="lt-LT" dirty="0"/>
          </a:p>
        </p:txBody>
      </p:sp>
      <p:sp>
        <p:nvSpPr>
          <p:cNvPr id="5" name="Antrinis pavadinimas 4"/>
          <p:cNvSpPr>
            <a:spLocks noGrp="1"/>
          </p:cNvSpPr>
          <p:nvPr>
            <p:ph type="subTitle" idx="1"/>
          </p:nvPr>
        </p:nvSpPr>
        <p:spPr>
          <a:xfrm>
            <a:off x="1828800" y="3276600"/>
            <a:ext cx="8534400" cy="2895600"/>
          </a:xfrm>
        </p:spPr>
        <p:txBody>
          <a:bodyPr/>
          <a:lstStyle/>
          <a:p>
            <a:r>
              <a:rPr lang="lt-LT" dirty="0" smtClean="0"/>
              <a:t>Tobulinama veikla pagal rodiklį </a:t>
            </a:r>
          </a:p>
          <a:p>
            <a:r>
              <a:rPr lang="lt-LT" b="1" dirty="0" smtClean="0"/>
              <a:t>2.4.1. Vertinimas ugdymui,</a:t>
            </a:r>
          </a:p>
          <a:p>
            <a:r>
              <a:rPr lang="lt-LT" dirty="0" smtClean="0"/>
              <a:t> akcentuojant raktinį žodį </a:t>
            </a:r>
          </a:p>
          <a:p>
            <a:r>
              <a:rPr lang="lt-LT" i="1" dirty="0" smtClean="0"/>
              <a:t>Pažangą skatinantis grįžtamasis ryšys</a:t>
            </a:r>
            <a:endParaRPr lang="lt-LT" i="1" dirty="0"/>
          </a:p>
        </p:txBody>
      </p:sp>
    </p:spTree>
    <p:extLst>
      <p:ext uri="{BB962C8B-B14F-4D97-AF65-F5344CB8AC3E}">
        <p14:creationId xmlns:p14="http://schemas.microsoft.com/office/powerpoint/2010/main" val="374987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799" y="293076"/>
            <a:ext cx="11423651" cy="1055077"/>
          </a:xfrm>
        </p:spPr>
        <p:txBody>
          <a:bodyPr rtlCol="0">
            <a:normAutofit/>
          </a:bodyPr>
          <a:lstStyle/>
          <a:p>
            <a:pPr algn="ctr" fontAlgn="auto">
              <a:spcAft>
                <a:spcPts val="0"/>
              </a:spcAft>
              <a:defRPr/>
            </a:pPr>
            <a:r>
              <a:rPr lang="lt-LT" altLang="lt-LT" sz="2400" cap="none" dirty="0" smtClean="0">
                <a:solidFill>
                  <a:srgbClr val="993366"/>
                </a:solidFill>
                <a:latin typeface="+mn-lt"/>
                <a:ea typeface="MS PGothic" pitchFamily="34" charset="-128"/>
                <a:cs typeface="Times New Roman" panose="02020603050405020304" pitchFamily="18" charset="0"/>
              </a:rPr>
              <a:t>Gera mokykla - </a:t>
            </a:r>
            <a:r>
              <a:rPr lang="lt-LT" altLang="lt-LT" sz="2400" cap="none" dirty="0" smtClean="0">
                <a:solidFill>
                  <a:srgbClr val="993366"/>
                </a:solidFill>
                <a:effectLst>
                  <a:outerShdw blurRad="38100" dist="38100" dir="2700000" algn="tl">
                    <a:srgbClr val="000000">
                      <a:alpha val="43137"/>
                    </a:srgbClr>
                  </a:outerShdw>
                </a:effectLst>
                <a:latin typeface="+mn-lt"/>
                <a:ea typeface="MS PGothic" pitchFamily="34" charset="-128"/>
                <a:cs typeface="Times New Roman" panose="02020603050405020304" pitchFamily="18" charset="0"/>
              </a:rPr>
              <a:t>prasmės</a:t>
            </a:r>
            <a:r>
              <a:rPr lang="lt-LT" altLang="lt-LT" sz="2400" cap="none" dirty="0" smtClean="0">
                <a:solidFill>
                  <a:srgbClr val="993366"/>
                </a:solidFill>
                <a:latin typeface="+mn-lt"/>
                <a:ea typeface="MS PGothic" pitchFamily="34" charset="-128"/>
                <a:cs typeface="Times New Roman" panose="02020603050405020304" pitchFamily="18" charset="0"/>
              </a:rPr>
              <a:t>, </a:t>
            </a:r>
            <a:r>
              <a:rPr lang="lt-LT" altLang="lt-LT" sz="2400" cap="none" dirty="0" smtClean="0">
                <a:solidFill>
                  <a:srgbClr val="993366"/>
                </a:solidFill>
                <a:effectLst>
                  <a:outerShdw blurRad="38100" dist="38100" dir="2700000" algn="tl">
                    <a:srgbClr val="000000">
                      <a:alpha val="43137"/>
                    </a:srgbClr>
                  </a:outerShdw>
                </a:effectLst>
                <a:latin typeface="+mn-lt"/>
                <a:ea typeface="MS PGothic" pitchFamily="34" charset="-128"/>
                <a:cs typeface="Times New Roman" panose="02020603050405020304" pitchFamily="18" charset="0"/>
              </a:rPr>
              <a:t>atradimų </a:t>
            </a:r>
            <a:r>
              <a:rPr lang="lt-LT" altLang="lt-LT" sz="2400" cap="none" dirty="0" smtClean="0">
                <a:solidFill>
                  <a:srgbClr val="993366"/>
                </a:solidFill>
                <a:latin typeface="+mn-lt"/>
                <a:ea typeface="MS PGothic" pitchFamily="34" charset="-128"/>
                <a:cs typeface="Times New Roman" panose="02020603050405020304" pitchFamily="18" charset="0"/>
              </a:rPr>
              <a:t>ir mokymosi </a:t>
            </a:r>
            <a:r>
              <a:rPr lang="lt-LT" altLang="lt-LT" sz="2400" cap="none" dirty="0" smtClean="0">
                <a:solidFill>
                  <a:srgbClr val="993366"/>
                </a:solidFill>
                <a:effectLst>
                  <a:outerShdw blurRad="38100" dist="38100" dir="2700000" algn="tl">
                    <a:srgbClr val="000000">
                      <a:alpha val="43137"/>
                    </a:srgbClr>
                  </a:outerShdw>
                </a:effectLst>
                <a:latin typeface="+mn-lt"/>
                <a:ea typeface="MS PGothic" pitchFamily="34" charset="-128"/>
                <a:cs typeface="Times New Roman" panose="02020603050405020304" pitchFamily="18" charset="0"/>
              </a:rPr>
              <a:t>sėkmės</a:t>
            </a:r>
            <a:r>
              <a:rPr lang="lt-LT" altLang="lt-LT" sz="2400" cap="none" dirty="0" smtClean="0">
                <a:solidFill>
                  <a:srgbClr val="993366"/>
                </a:solidFill>
                <a:latin typeface="+mn-lt"/>
                <a:ea typeface="MS PGothic" pitchFamily="34" charset="-128"/>
                <a:cs typeface="Times New Roman" panose="02020603050405020304" pitchFamily="18" charset="0"/>
              </a:rPr>
              <a:t> siekianti, bendruomenės </a:t>
            </a:r>
            <a:r>
              <a:rPr lang="lt-LT" altLang="lt-LT" sz="2400" cap="none" dirty="0" smtClean="0">
                <a:solidFill>
                  <a:srgbClr val="993366"/>
                </a:solidFill>
                <a:effectLst>
                  <a:outerShdw blurRad="38100" dist="38100" dir="2700000" algn="tl">
                    <a:srgbClr val="000000">
                      <a:alpha val="43137"/>
                    </a:srgbClr>
                  </a:outerShdw>
                </a:effectLst>
                <a:latin typeface="+mn-lt"/>
                <a:ea typeface="MS PGothic" pitchFamily="34" charset="-128"/>
                <a:cs typeface="Times New Roman" panose="02020603050405020304" pitchFamily="18" charset="0"/>
              </a:rPr>
              <a:t>susitarimais</a:t>
            </a:r>
            <a:r>
              <a:rPr lang="lt-LT" altLang="lt-LT" sz="2400" cap="none" dirty="0" smtClean="0">
                <a:solidFill>
                  <a:srgbClr val="993366"/>
                </a:solidFill>
                <a:latin typeface="+mn-lt"/>
                <a:ea typeface="MS PGothic" pitchFamily="34" charset="-128"/>
                <a:cs typeface="Times New Roman" panose="02020603050405020304" pitchFamily="18" charset="0"/>
              </a:rPr>
              <a:t> savo veiklą grindžianti mokykla. </a:t>
            </a:r>
          </a:p>
        </p:txBody>
      </p:sp>
      <p:pic>
        <p:nvPicPr>
          <p:cNvPr id="3075" name="Picture 4" descr="C:\Users\g.kazakevicius\Desktop\Paveikslėlis2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67" y="1628776"/>
            <a:ext cx="10847917"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15426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1406238985"/>
              </p:ext>
            </p:extLst>
          </p:nvPr>
        </p:nvGraphicFramePr>
        <p:xfrm>
          <a:off x="0" y="137160"/>
          <a:ext cx="12337528" cy="7162796"/>
        </p:xfrm>
        <a:graphic>
          <a:graphicData uri="http://schemas.openxmlformats.org/drawingml/2006/table">
            <a:tbl>
              <a:tblPr firstRow="1" bandRow="1">
                <a:tableStyleId>{5C22544A-7EE6-4342-B048-85BDC9FD1C3A}</a:tableStyleId>
              </a:tblPr>
              <a:tblGrid>
                <a:gridCol w="5645150">
                  <a:extLst>
                    <a:ext uri="{9D8B030D-6E8A-4147-A177-3AD203B41FA5}">
                      <a16:colId xmlns:a16="http://schemas.microsoft.com/office/drawing/2014/main" val="20000"/>
                    </a:ext>
                  </a:extLst>
                </a:gridCol>
                <a:gridCol w="6692378">
                  <a:extLst>
                    <a:ext uri="{9D8B030D-6E8A-4147-A177-3AD203B41FA5}">
                      <a16:colId xmlns:a16="http://schemas.microsoft.com/office/drawing/2014/main" val="20001"/>
                    </a:ext>
                  </a:extLst>
                </a:gridCol>
              </a:tblGrid>
              <a:tr h="3383278">
                <a:tc>
                  <a:txBody>
                    <a:bodyPr/>
                    <a:lstStyle/>
                    <a:p>
                      <a:r>
                        <a:rPr lang="lt-LT" sz="1600" dirty="0" smtClean="0">
                          <a:solidFill>
                            <a:schemeClr val="tx1"/>
                          </a:solidFill>
                          <a:latin typeface="+mj-lt"/>
                        </a:rPr>
                        <a:t>KOKIE REZULTATAI?</a:t>
                      </a:r>
                      <a:r>
                        <a:rPr lang="lt-LT" sz="1600" baseline="0" dirty="0" smtClean="0">
                          <a:solidFill>
                            <a:schemeClr val="tx1"/>
                          </a:solidFill>
                          <a:latin typeface="+mj-lt"/>
                        </a:rPr>
                        <a:t> </a:t>
                      </a:r>
                      <a:r>
                        <a:rPr lang="lt-LT" sz="1600" i="1" dirty="0" smtClean="0">
                          <a:solidFill>
                            <a:schemeClr val="tx1"/>
                          </a:solidFill>
                          <a:latin typeface="+mj-lt"/>
                        </a:rPr>
                        <a:t>(MOKINIO ŪGTIS, PASIEKIMAI, PAŽANGA)</a:t>
                      </a:r>
                    </a:p>
                    <a:p>
                      <a:pPr marL="0" marR="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dirty="0" smtClean="0">
                          <a:solidFill>
                            <a:schemeClr val="tx1"/>
                          </a:solidFill>
                          <a:effectLst/>
                          <a:latin typeface="Calibri" panose="020F0502020204030204" pitchFamily="34" charset="0"/>
                        </a:rPr>
                        <a:t>Metiniai pasiekimai rodo, kad asmeninę pažangą padarė 83% mokinių. Skaitymo strategijų taikymas, GR paaugino mokinių analizavimo gebėjimus. 6 </a:t>
                      </a:r>
                      <a:r>
                        <a:rPr lang="lt-LT" sz="1800" b="0" i="0" u="none" strike="noStrike" dirty="0" err="1" smtClean="0">
                          <a:solidFill>
                            <a:schemeClr val="tx1"/>
                          </a:solidFill>
                          <a:effectLst/>
                          <a:latin typeface="Calibri" panose="020F0502020204030204" pitchFamily="34" charset="0"/>
                        </a:rPr>
                        <a:t>kl</a:t>
                      </a:r>
                      <a:r>
                        <a:rPr lang="lt-LT" sz="1800" b="0" i="0" u="none" strike="noStrike" dirty="0" smtClean="0">
                          <a:solidFill>
                            <a:schemeClr val="tx1"/>
                          </a:solidFill>
                          <a:effectLst/>
                          <a:latin typeface="Calibri" panose="020F0502020204030204" pitchFamily="34" charset="0"/>
                        </a:rPr>
                        <a:t>. NMPP skaitymo testo teksto analizavimo gebėjimai 62,5%. 8 </a:t>
                      </a:r>
                      <a:r>
                        <a:rPr lang="lt-LT" sz="1800" b="0" i="0" u="none" strike="noStrike" dirty="0" err="1" smtClean="0">
                          <a:solidFill>
                            <a:schemeClr val="tx1"/>
                          </a:solidFill>
                          <a:effectLst/>
                          <a:latin typeface="Calibri" panose="020F0502020204030204" pitchFamily="34" charset="0"/>
                        </a:rPr>
                        <a:t>kl</a:t>
                      </a:r>
                      <a:r>
                        <a:rPr lang="lt-LT" sz="1800" b="0" i="0" u="none" strike="noStrike" dirty="0" smtClean="0">
                          <a:solidFill>
                            <a:schemeClr val="tx1"/>
                          </a:solidFill>
                          <a:effectLst/>
                          <a:latin typeface="Calibri" panose="020F0502020204030204" pitchFamily="34" charset="0"/>
                        </a:rPr>
                        <a:t>. NMPP visų dalykų rezultatai, išskyrus matematiką,  aukštesni negu šalies: skaitymo -11,6% (gimnazijos 63,2, šalies 51,6), socialinių mokslų -18,4% (gimnazijos 57,8%, šalies 39,4%), gamtos mokslų -9,1% (gimnazijos 53,0%, šalies 43,9%), rašymo - 8%.</a:t>
                      </a:r>
                    </a:p>
                    <a:p>
                      <a:endParaRPr lang="lt-LT" sz="2400" i="1" dirty="0" smtClean="0">
                        <a:solidFill>
                          <a:schemeClr val="tx1"/>
                        </a:solidFill>
                        <a:latin typeface="+mj-lt"/>
                      </a:endParaRPr>
                    </a:p>
                  </a:txBody>
                  <a:tcPr marL="91468" marR="91468" marT="45719" marB="45719">
                    <a:solidFill>
                      <a:srgbClr val="FFC000"/>
                    </a:solidFill>
                  </a:tcPr>
                </a:tc>
                <a:tc>
                  <a:txBody>
                    <a:bodyPr/>
                    <a:lstStyle/>
                    <a:p>
                      <a:r>
                        <a:rPr lang="lt-LT" sz="1800" b="1" dirty="0" smtClean="0">
                          <a:solidFill>
                            <a:schemeClr val="tx1"/>
                          </a:solidFill>
                          <a:latin typeface="+mj-lt"/>
                        </a:rPr>
                        <a:t>KĄ IR KAIP DARĖME, NUVEIKĖME?</a:t>
                      </a:r>
                      <a:r>
                        <a:rPr lang="lt-LT" sz="1800" b="1" baseline="0" dirty="0" smtClean="0">
                          <a:solidFill>
                            <a:schemeClr val="tx1"/>
                          </a:solidFill>
                          <a:latin typeface="+mj-lt"/>
                        </a:rPr>
                        <a:t> </a:t>
                      </a:r>
                      <a:r>
                        <a:rPr lang="lt-LT" sz="1800" b="1" i="1" dirty="0" smtClean="0">
                          <a:solidFill>
                            <a:schemeClr val="tx1"/>
                          </a:solidFill>
                          <a:latin typeface="+mj-lt"/>
                        </a:rPr>
                        <a:t>(UGDYMAS(IS) IR MOKINIŲ PATIRTYS)</a:t>
                      </a:r>
                    </a:p>
                    <a:p>
                      <a:pPr marL="0" marR="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dirty="0" smtClean="0">
                          <a:solidFill>
                            <a:schemeClr val="tx1"/>
                          </a:solidFill>
                          <a:effectLst/>
                          <a:latin typeface="Calibri" panose="020F0502020204030204" pitchFamily="34" charset="0"/>
                        </a:rPr>
                        <a:t>GR gavimas sukūrė sąlygas mokiniams nuolat mokytis iš savo klaidų. Kad paaugo mokėjimo mokytis kompetencija, rodo NMPP: 4 </a:t>
                      </a:r>
                      <a:r>
                        <a:rPr lang="lt-LT" sz="1800" b="0" i="0" u="none" strike="noStrike" dirty="0" err="1" smtClean="0">
                          <a:solidFill>
                            <a:schemeClr val="tx1"/>
                          </a:solidFill>
                          <a:effectLst/>
                          <a:latin typeface="Calibri" panose="020F0502020204030204" pitchFamily="34" charset="0"/>
                        </a:rPr>
                        <a:t>kl</a:t>
                      </a:r>
                      <a:r>
                        <a:rPr lang="lt-LT" sz="1800" b="0" i="0" u="none" strike="noStrike" dirty="0" smtClean="0">
                          <a:solidFill>
                            <a:schemeClr val="tx1"/>
                          </a:solidFill>
                          <a:effectLst/>
                          <a:latin typeface="Calibri" panose="020F0502020204030204" pitchFamily="34" charset="0"/>
                        </a:rPr>
                        <a:t>. – 0,87, 6 </a:t>
                      </a:r>
                      <a:r>
                        <a:rPr lang="lt-LT" sz="1800" b="0" i="0" u="none" strike="noStrike" dirty="0" err="1" smtClean="0">
                          <a:solidFill>
                            <a:schemeClr val="tx1"/>
                          </a:solidFill>
                          <a:effectLst/>
                          <a:latin typeface="Calibri" panose="020F0502020204030204" pitchFamily="34" charset="0"/>
                        </a:rPr>
                        <a:t>kl</a:t>
                      </a:r>
                      <a:r>
                        <a:rPr lang="lt-LT" sz="1800" b="0" i="0" u="none" strike="noStrike" dirty="0" smtClean="0">
                          <a:solidFill>
                            <a:schemeClr val="tx1"/>
                          </a:solidFill>
                          <a:effectLst/>
                          <a:latin typeface="Calibri" panose="020F0502020204030204" pitchFamily="34" charset="0"/>
                        </a:rPr>
                        <a:t>. -  1,34, 8 </a:t>
                      </a:r>
                      <a:r>
                        <a:rPr lang="lt-LT" sz="1800" b="0" i="0" u="none" strike="noStrike" dirty="0" err="1" smtClean="0">
                          <a:solidFill>
                            <a:schemeClr val="tx1"/>
                          </a:solidFill>
                          <a:effectLst/>
                          <a:latin typeface="Calibri" panose="020F0502020204030204" pitchFamily="34" charset="0"/>
                        </a:rPr>
                        <a:t>kl</a:t>
                      </a:r>
                      <a:r>
                        <a:rPr lang="lt-LT" sz="1800" b="0" i="0" u="none" strike="noStrike" dirty="0" smtClean="0">
                          <a:solidFill>
                            <a:schemeClr val="tx1"/>
                          </a:solidFill>
                          <a:effectLst/>
                          <a:latin typeface="Calibri" panose="020F0502020204030204" pitchFamily="34" charset="0"/>
                        </a:rPr>
                        <a:t>. -  0,54. Grįžtamojo ryšio gavimas iš mokinių mokytojams padėjo organizuoti ugdymo procesą atsižvelgiant į skirtingus mokinių gebėjimus. Mokytojai taikė skaitymo strategijų metodą „Klausimų namelis“ ir, lyginant su praėjusiais mokslo metais, daugiau mokinių įsitraukė į ugdymosi procesą, tapo aktyvesni.</a:t>
                      </a:r>
                    </a:p>
                    <a:p>
                      <a:endParaRPr lang="lt-LT" sz="1800" b="1" i="1" dirty="0" smtClean="0">
                        <a:solidFill>
                          <a:schemeClr val="tx1"/>
                        </a:solidFill>
                        <a:latin typeface="+mj-lt"/>
                      </a:endParaRPr>
                    </a:p>
                  </a:txBody>
                  <a:tcPr marL="91468" marR="91468" marT="45719" marB="45719">
                    <a:solidFill>
                      <a:srgbClr val="FFFF00"/>
                    </a:solidFill>
                  </a:tcPr>
                </a:tc>
                <a:extLst>
                  <a:ext uri="{0D108BD9-81ED-4DB2-BD59-A6C34878D82A}">
                    <a16:rowId xmlns:a16="http://schemas.microsoft.com/office/drawing/2014/main" val="10000"/>
                  </a:ext>
                </a:extLst>
              </a:tr>
              <a:tr h="35926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t-LT" sz="1600" b="1" dirty="0" smtClean="0">
                          <a:solidFill>
                            <a:schemeClr val="tx1"/>
                          </a:solidFill>
                          <a:latin typeface="+mj-lt"/>
                        </a:rPr>
                        <a:t>KAS MUS PARĖMĖ? </a:t>
                      </a:r>
                      <a:r>
                        <a:rPr lang="lt-LT" sz="1600" b="1" i="1" dirty="0" smtClean="0">
                          <a:solidFill>
                            <a:schemeClr val="tx1"/>
                          </a:solidFill>
                          <a:latin typeface="+mj-lt"/>
                        </a:rPr>
                        <a:t>(UGDYMO(SI) APLINKOS )</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1400" b="1" i="1" dirty="0" smtClean="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lt-LT" sz="1800" b="0" i="0" u="none" strike="noStrike" dirty="0" smtClean="0">
                          <a:effectLst/>
                          <a:latin typeface="Calibri" panose="020F0502020204030204" pitchFamily="34" charset="0"/>
                        </a:rPr>
                        <a:t>Daugiau nei praėjusiais mokslo metais mokinių teigia, kad su mokytoju planuoja mokymosi tikslus ir galimybes tikslams pasiekti. 86,7% mokinių geba įvardinti priežastis, kurios padeda ar trukdo mokytis ir apmąsto, kaip galėtų pagerinti savo mokymąsi. 16,6%  mokinių matytose pamokose gilinosi į savo mokymosi sėkmes ir nesėkmes. 98%  mokinių teigia, kad mokosi bendradarbiaudami, padėdami kitiems mokiniams. Mokiniai – savanoriai laisvu pamokų metu, vadovaujami mokytojo, padėjo mokytis SUP mokiniams.</a:t>
                      </a:r>
                    </a:p>
                    <a:p>
                      <a:pPr marL="0" marR="0" indent="0" algn="l" defTabSz="914400" rtl="0" eaLnBrk="1" fontAlgn="auto" latinLnBrk="0" hangingPunct="1">
                        <a:lnSpc>
                          <a:spcPct val="100000"/>
                        </a:lnSpc>
                        <a:spcBef>
                          <a:spcPts val="0"/>
                        </a:spcBef>
                        <a:spcAft>
                          <a:spcPts val="0"/>
                        </a:spcAft>
                        <a:buClrTx/>
                        <a:buSzTx/>
                        <a:buFontTx/>
                        <a:buNone/>
                        <a:tabLst/>
                        <a:defRPr/>
                      </a:pPr>
                      <a:endParaRPr lang="lt-LT" sz="2000" b="1" i="1" dirty="0" smtClean="0">
                        <a:solidFill>
                          <a:schemeClr val="tx1"/>
                        </a:solidFill>
                        <a:latin typeface="+mj-lt"/>
                      </a:endParaRPr>
                    </a:p>
                  </a:txBody>
                  <a:tcPr marL="91468" marR="91468" marT="45719" marB="45719">
                    <a:gradFill>
                      <a:gsLst>
                        <a:gs pos="0">
                          <a:srgbClr val="DDEBCF"/>
                        </a:gs>
                        <a:gs pos="50000">
                          <a:srgbClr val="9CB86E"/>
                        </a:gs>
                        <a:gs pos="100000">
                          <a:srgbClr val="156B13"/>
                        </a:gs>
                      </a:gsLst>
                      <a:lin ang="5400000" scaled="0"/>
                    </a:gradFill>
                  </a:tcPr>
                </a:tc>
                <a:tc>
                  <a:txBody>
                    <a:bodyPr/>
                    <a:lstStyle/>
                    <a:p>
                      <a:r>
                        <a:rPr lang="lt-LT" sz="2000" b="1" dirty="0" smtClean="0">
                          <a:solidFill>
                            <a:schemeClr val="tx1"/>
                          </a:solidFill>
                          <a:latin typeface="+mj-lt"/>
                        </a:rPr>
                        <a:t>AR NORĖJOME IR MOKĖJOME?</a:t>
                      </a:r>
                      <a:r>
                        <a:rPr lang="lt-LT" sz="2000" b="1" baseline="0" dirty="0" smtClean="0">
                          <a:solidFill>
                            <a:schemeClr val="tx1"/>
                          </a:solidFill>
                          <a:latin typeface="+mj-lt"/>
                        </a:rPr>
                        <a:t> </a:t>
                      </a:r>
                      <a:r>
                        <a:rPr lang="lt-LT" sz="2000" b="1" i="1" dirty="0" smtClean="0">
                          <a:solidFill>
                            <a:schemeClr val="tx1"/>
                          </a:solidFill>
                          <a:latin typeface="+mj-lt"/>
                        </a:rPr>
                        <a:t>(LYDERYSTĖ IR VADYBA)</a:t>
                      </a:r>
                    </a:p>
                    <a:p>
                      <a:pPr marL="0" marR="0" indent="0" algn="l" defTabSz="914400" rtl="0" eaLnBrk="1" fontAlgn="auto" latinLnBrk="0" hangingPunct="1">
                        <a:lnSpc>
                          <a:spcPct val="100000"/>
                        </a:lnSpc>
                        <a:spcBef>
                          <a:spcPts val="0"/>
                        </a:spcBef>
                        <a:spcAft>
                          <a:spcPts val="0"/>
                        </a:spcAft>
                        <a:buClrTx/>
                        <a:buSzTx/>
                        <a:buFontTx/>
                        <a:buNone/>
                        <a:tabLst/>
                        <a:defRPr/>
                      </a:pPr>
                      <a:r>
                        <a:rPr lang="lt-LT" sz="2000" b="0" i="0" u="none" strike="noStrike" dirty="0" smtClean="0">
                          <a:effectLst/>
                          <a:latin typeface="Calibri" panose="020F0502020204030204" pitchFamily="34" charset="0"/>
                        </a:rPr>
                        <a:t>Susirinkdami grįžtamąją informaciją iš mokinių  mokytojai dažniau nei praėjusiais mokslo metais ėmė matuoti savo mokymo poveikį mokinių mokymuisi ir pasiekimams. Mokytojai atviriau ir drąsiau kalba, kaip jie įtraukia mokinius į kylančių mokymosi sunkumų įveikimą, kaip visiems mokytojams, dirbantiems toje pačioje klasėje, rasti bendrus sprendimus. 39%  mokytojų teikė vienas kitam KGR apie taikomų skaitymo strategijų tikslingumą pamokoje.</a:t>
                      </a:r>
                    </a:p>
                    <a:p>
                      <a:endParaRPr lang="lt-LT" sz="2000" b="1" i="1" dirty="0" smtClean="0">
                        <a:solidFill>
                          <a:schemeClr val="tx1"/>
                        </a:solidFill>
                        <a:latin typeface="+mj-lt"/>
                      </a:endParaRPr>
                    </a:p>
                    <a:p>
                      <a:endParaRPr lang="lt-LT" sz="2000" b="1" i="1" dirty="0">
                        <a:solidFill>
                          <a:schemeClr val="tx1"/>
                        </a:solidFill>
                        <a:latin typeface="+mj-lt"/>
                      </a:endParaRPr>
                    </a:p>
                  </a:txBody>
                  <a:tcPr marL="91468" marR="91468" marT="45719" marB="45719">
                    <a:solidFill>
                      <a:srgbClr val="00B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12830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9116" y="457201"/>
            <a:ext cx="9984683" cy="6277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2909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347663"/>
            <a:ext cx="11144250" cy="616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3874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63880" y="480646"/>
            <a:ext cx="5992533" cy="3561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6598920" y="2684596"/>
            <a:ext cx="5593080" cy="417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48137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r>
              <a:rPr lang="lt-LT" dirty="0"/>
              <a:t>Bendrojo ugdymo mokyklų įsivertinimo ir pažangos anketų informacijos apie mokyklos pažangą </a:t>
            </a:r>
            <a:r>
              <a:rPr lang="lt-LT" u="sng" dirty="0"/>
              <a:t>tyrimas</a:t>
            </a:r>
            <a:r>
              <a:rPr lang="lt-LT" dirty="0"/>
              <a:t> </a:t>
            </a:r>
            <a:r>
              <a:rPr lang="lt-LT" u="sng" dirty="0"/>
              <a:t>ir rekomendacijų dėl mokyklos pažangos apibūdinimo pateikimas </a:t>
            </a:r>
            <a:r>
              <a:rPr lang="lt-LT" dirty="0"/>
              <a:t>siejant su Geros mokyklos </a:t>
            </a:r>
            <a:r>
              <a:rPr lang="lt-LT" dirty="0" smtClean="0"/>
              <a:t>koncepcija.</a:t>
            </a:r>
          </a:p>
          <a:p>
            <a:endParaRPr lang="lt-LT" b="1" dirty="0" smtClean="0"/>
          </a:p>
          <a:p>
            <a:pPr marL="0" indent="0">
              <a:buNone/>
            </a:pPr>
            <a:endParaRPr lang="lt-LT" dirty="0"/>
          </a:p>
        </p:txBody>
      </p:sp>
    </p:spTree>
    <p:extLst>
      <p:ext uri="{BB962C8B-B14F-4D97-AF65-F5344CB8AC3E}">
        <p14:creationId xmlns:p14="http://schemas.microsoft.com/office/powerpoint/2010/main" val="3712823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urinio vietos rezervavimo ženklas 3"/>
          <p:cNvGraphicFramePr>
            <a:graphicFrameLocks noGrp="1"/>
          </p:cNvGraphicFramePr>
          <p:nvPr>
            <p:ph idx="1"/>
            <p:extLst>
              <p:ext uri="{D42A27DB-BD31-4B8C-83A1-F6EECF244321}">
                <p14:modId xmlns:p14="http://schemas.microsoft.com/office/powerpoint/2010/main" val="4128655325"/>
              </p:ext>
            </p:extLst>
          </p:nvPr>
        </p:nvGraphicFramePr>
        <p:xfrm>
          <a:off x="295146" y="953906"/>
          <a:ext cx="10972801" cy="5403685"/>
        </p:xfrm>
        <a:graphic>
          <a:graphicData uri="http://schemas.openxmlformats.org/drawingml/2006/table">
            <a:tbl>
              <a:tblPr firstRow="1" bandRow="1">
                <a:tableStyleId>{5C22544A-7EE6-4342-B048-85BDC9FD1C3A}</a:tableStyleId>
              </a:tblPr>
              <a:tblGrid>
                <a:gridCol w="1261931">
                  <a:extLst>
                    <a:ext uri="{9D8B030D-6E8A-4147-A177-3AD203B41FA5}">
                      <a16:colId xmlns:a16="http://schemas.microsoft.com/office/drawing/2014/main" val="20000"/>
                    </a:ext>
                  </a:extLst>
                </a:gridCol>
                <a:gridCol w="3264363">
                  <a:extLst>
                    <a:ext uri="{9D8B030D-6E8A-4147-A177-3AD203B41FA5}">
                      <a16:colId xmlns:a16="http://schemas.microsoft.com/office/drawing/2014/main" val="20001"/>
                    </a:ext>
                  </a:extLst>
                </a:gridCol>
                <a:gridCol w="3442592">
                  <a:extLst>
                    <a:ext uri="{9D8B030D-6E8A-4147-A177-3AD203B41FA5}">
                      <a16:colId xmlns:a16="http://schemas.microsoft.com/office/drawing/2014/main" val="20002"/>
                    </a:ext>
                  </a:extLst>
                </a:gridCol>
                <a:gridCol w="3003915">
                  <a:extLst>
                    <a:ext uri="{9D8B030D-6E8A-4147-A177-3AD203B41FA5}">
                      <a16:colId xmlns:a16="http://schemas.microsoft.com/office/drawing/2014/main" val="20003"/>
                    </a:ext>
                  </a:extLst>
                </a:gridCol>
              </a:tblGrid>
              <a:tr h="1319024">
                <a:tc rowSpan="4">
                  <a:txBody>
                    <a:bodyPr/>
                    <a:lstStyle/>
                    <a:p>
                      <a:endParaRPr lang="lt-LT" dirty="0" smtClean="0"/>
                    </a:p>
                    <a:p>
                      <a:pPr algn="ctr"/>
                      <a:r>
                        <a:rPr lang="lt-LT" sz="3200" dirty="0" smtClean="0">
                          <a:solidFill>
                            <a:srgbClr val="C00000"/>
                          </a:solidFill>
                        </a:rPr>
                        <a:t>TIKSLAS</a:t>
                      </a:r>
                    </a:p>
                    <a:p>
                      <a:endParaRPr lang="lt-LT" dirty="0" smtClean="0"/>
                    </a:p>
                    <a:p>
                      <a:endParaRPr lang="lt-LT" dirty="0"/>
                    </a:p>
                    <a:p>
                      <a:endParaRPr lang="lt-LT" dirty="0" smtClean="0"/>
                    </a:p>
                    <a:p>
                      <a:endParaRPr lang="lt-LT" dirty="0" smtClean="0"/>
                    </a:p>
                    <a:p>
                      <a:endParaRPr lang="lt-LT" dirty="0" smtClean="0"/>
                    </a:p>
                    <a:p>
                      <a:endParaRPr lang="lt-LT" dirty="0" smtClean="0"/>
                    </a:p>
                    <a:p>
                      <a:endParaRPr lang="lt-LT" dirty="0" smtClean="0"/>
                    </a:p>
                    <a:p>
                      <a:endParaRPr lang="lt-LT" dirty="0"/>
                    </a:p>
                    <a:p>
                      <a:endParaRPr lang="lt-LT" dirty="0" smtClean="0"/>
                    </a:p>
                    <a:p>
                      <a:endParaRPr lang="lt-LT" dirty="0" smtClean="0"/>
                    </a:p>
                    <a:p>
                      <a:endParaRPr lang="lt-LT" dirty="0" smtClean="0"/>
                    </a:p>
                    <a:p>
                      <a:endParaRPr lang="lt-LT" dirty="0"/>
                    </a:p>
                    <a:p>
                      <a:endParaRPr lang="lt-LT" dirty="0" smtClean="0"/>
                    </a:p>
                    <a:p>
                      <a:endParaRPr lang="lt-LT" dirty="0"/>
                    </a:p>
                  </a:txBody>
                  <a:tcPr marL="121920" marR="121920" vert="vert27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lt-LT" sz="2400" dirty="0" smtClean="0">
                        <a:solidFill>
                          <a:schemeClr val="accent4"/>
                        </a:solidFill>
                      </a:endParaRPr>
                    </a:p>
                    <a:p>
                      <a:pPr algn="ctr"/>
                      <a:endParaRPr lang="lt-LT" sz="2400" dirty="0" smtClean="0">
                        <a:solidFill>
                          <a:schemeClr val="accent4"/>
                        </a:solidFill>
                      </a:endParaRPr>
                    </a:p>
                    <a:p>
                      <a:pPr algn="ctr"/>
                      <a:r>
                        <a:rPr lang="lt-LT" sz="2400" dirty="0" smtClean="0">
                          <a:solidFill>
                            <a:schemeClr val="accent4"/>
                          </a:solidFill>
                        </a:rPr>
                        <a:t>PANIKA</a:t>
                      </a: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8C2480"/>
                    </a:solidFill>
                  </a:tcPr>
                </a:tc>
                <a:tc>
                  <a:txBody>
                    <a:bodyPr/>
                    <a:lstStyle/>
                    <a:p>
                      <a:endParaRPr lang="lt-LT" sz="2400" dirty="0" smtClean="0">
                        <a:solidFill>
                          <a:schemeClr val="accent4"/>
                        </a:solidFill>
                      </a:endParaRPr>
                    </a:p>
                    <a:p>
                      <a:endParaRPr lang="lt-LT" sz="2400" dirty="0" smtClean="0">
                        <a:solidFill>
                          <a:schemeClr val="accent4"/>
                        </a:solidFill>
                      </a:endParaRPr>
                    </a:p>
                    <a:p>
                      <a:pPr algn="ctr"/>
                      <a:r>
                        <a:rPr lang="lt-LT" sz="2400" dirty="0" smtClean="0">
                          <a:solidFill>
                            <a:schemeClr val="accent2">
                              <a:lumMod val="75000"/>
                            </a:schemeClr>
                          </a:solidFill>
                        </a:rPr>
                        <a:t>AUGIMAS</a:t>
                      </a:r>
                    </a:p>
                    <a:p>
                      <a:endParaRPr lang="lt-LT" sz="2400" dirty="0" smtClean="0">
                        <a:solidFill>
                          <a:schemeClr val="accent4"/>
                        </a:solidFill>
                      </a:endParaRPr>
                    </a:p>
                    <a:p>
                      <a:endParaRPr lang="lt-LT" sz="2400" dirty="0">
                        <a:solidFill>
                          <a:schemeClr val="accent4"/>
                        </a:solidFill>
                      </a:endParaRP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FF00"/>
                    </a:solidFill>
                  </a:tcPr>
                </a:tc>
                <a:tc>
                  <a:txBody>
                    <a:bodyPr/>
                    <a:lstStyle/>
                    <a:p>
                      <a:endParaRPr lang="lt-LT" sz="2400" dirty="0" smtClean="0">
                        <a:solidFill>
                          <a:schemeClr val="accent4"/>
                        </a:solidFill>
                      </a:endParaRPr>
                    </a:p>
                    <a:p>
                      <a:endParaRPr lang="lt-LT" sz="2400" dirty="0" smtClean="0">
                        <a:solidFill>
                          <a:schemeClr val="accent4"/>
                        </a:solidFill>
                      </a:endParaRPr>
                    </a:p>
                    <a:p>
                      <a:pPr algn="ctr"/>
                      <a:r>
                        <a:rPr lang="lt-LT" sz="2400" dirty="0" smtClean="0">
                          <a:solidFill>
                            <a:schemeClr val="accent2">
                              <a:lumMod val="75000"/>
                            </a:schemeClr>
                          </a:solidFill>
                        </a:rPr>
                        <a:t>SKRYDIS</a:t>
                      </a:r>
                      <a:endParaRPr lang="lt-LT" sz="2400" dirty="0">
                        <a:solidFill>
                          <a:schemeClr val="accent2">
                            <a:lumMod val="75000"/>
                          </a:schemeClr>
                        </a:solidFill>
                      </a:endParaRPr>
                    </a:p>
                  </a:txBody>
                  <a:tcPr marL="121920" marR="121920">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66FFCC"/>
                    </a:solidFill>
                  </a:tcPr>
                </a:tc>
                <a:extLst>
                  <a:ext uri="{0D108BD9-81ED-4DB2-BD59-A6C34878D82A}">
                    <a16:rowId xmlns:a16="http://schemas.microsoft.com/office/drawing/2014/main" val="10000"/>
                  </a:ext>
                </a:extLst>
              </a:tr>
              <a:tr h="1248112">
                <a:tc vMerge="1">
                  <a:txBody>
                    <a:bodyPr/>
                    <a:lstStyle/>
                    <a:p>
                      <a:endParaRPr lang="lt-LT"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smtClean="0">
                          <a:solidFill>
                            <a:schemeClr val="accent4"/>
                          </a:solidFill>
                        </a:rPr>
                        <a:t>BAIMĖ</a:t>
                      </a:r>
                    </a:p>
                    <a:p>
                      <a:endParaRPr lang="lt-LT" sz="2400" b="1" dirty="0" smtClean="0">
                        <a:solidFill>
                          <a:schemeClr val="accent4"/>
                        </a:solidFill>
                      </a:endParaRPr>
                    </a:p>
                    <a:p>
                      <a:pPr algn="ctr"/>
                      <a:endParaRPr lang="lt-LT" sz="2400" b="1" dirty="0" smtClean="0">
                        <a:solidFill>
                          <a:schemeClr val="accent4"/>
                        </a:solidFill>
                      </a:endParaRPr>
                    </a:p>
                  </a:txBody>
                  <a:tcPr marL="121920" marR="121920">
                    <a:lnL w="38100" cmpd="sng">
                      <a:noFill/>
                    </a:lnL>
                    <a:lnR w="12700" cmpd="sng">
                      <a:noFill/>
                    </a:lnR>
                    <a:lnT w="38100" cmpd="sng">
                      <a:noFill/>
                    </a:lnT>
                    <a:lnB w="12700" cmpd="sng">
                      <a:noFill/>
                    </a:lnB>
                    <a:lnTlToBr w="12700" cmpd="sng">
                      <a:noFill/>
                      <a:prstDash val="solid"/>
                    </a:lnTlToBr>
                    <a:lnBlToTr w="12700" cmpd="sng">
                      <a:noFill/>
                      <a:prstDash val="solid"/>
                    </a:lnBlToTr>
                    <a:solidFill>
                      <a:srgbClr val="006600"/>
                    </a:solidFill>
                  </a:tcPr>
                </a:tc>
                <a:tc>
                  <a:txBody>
                    <a:bodyPr/>
                    <a:lstStyle/>
                    <a:p>
                      <a:endParaRPr lang="lt-LT" sz="2400" b="1" dirty="0">
                        <a:solidFill>
                          <a:schemeClr val="accent4"/>
                        </a:solidFill>
                      </a:endParaRPr>
                    </a:p>
                  </a:txBody>
                  <a:tcPr marL="121920" marR="1219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lt-LT" sz="2400" b="1" dirty="0" smtClean="0">
                          <a:solidFill>
                            <a:schemeClr val="accent2">
                              <a:lumMod val="75000"/>
                            </a:schemeClr>
                          </a:solidFill>
                        </a:rPr>
                        <a:t>           KOMFORTAS</a:t>
                      </a:r>
                    </a:p>
                  </a:txBody>
                  <a:tcPr marL="121920" marR="12192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FFCCCC"/>
                    </a:solidFill>
                  </a:tcPr>
                </a:tc>
                <a:extLst>
                  <a:ext uri="{0D108BD9-81ED-4DB2-BD59-A6C34878D82A}">
                    <a16:rowId xmlns:a16="http://schemas.microsoft.com/office/drawing/2014/main" val="10001"/>
                  </a:ext>
                </a:extLst>
              </a:tr>
              <a:tr h="1631032">
                <a:tc vMerge="1">
                  <a:txBody>
                    <a:bodyPr/>
                    <a:lstStyle/>
                    <a:p>
                      <a:endParaRPr lang="lt-LT" dirty="0"/>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t-LT" sz="24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smtClean="0">
                          <a:solidFill>
                            <a:schemeClr val="tx1"/>
                          </a:solidFill>
                        </a:rPr>
                        <a:t>APATIJA</a:t>
                      </a:r>
                    </a:p>
                    <a:p>
                      <a:endParaRPr lang="lt-LT" sz="2400" b="1" dirty="0" smtClean="0">
                        <a:solidFill>
                          <a:schemeClr val="tx1"/>
                        </a:solidFill>
                      </a:endParaRPr>
                    </a:p>
                    <a:p>
                      <a:endParaRPr lang="lt-LT" sz="2400" b="1" dirty="0" smtClean="0">
                        <a:solidFill>
                          <a:schemeClr val="tx1"/>
                        </a:solidFill>
                      </a:endParaRPr>
                    </a:p>
                  </a:txBody>
                  <a:tcPr marL="121920" marR="121920">
                    <a:lnL w="381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algn="ctr"/>
                      <a:endParaRPr lang="lt-LT" sz="2400" b="1" dirty="0" smtClean="0">
                        <a:solidFill>
                          <a:schemeClr val="tx1"/>
                        </a:solidFill>
                      </a:endParaRPr>
                    </a:p>
                    <a:p>
                      <a:pPr algn="ctr"/>
                      <a:r>
                        <a:rPr lang="lt-LT" sz="2400" b="1" dirty="0" smtClean="0">
                          <a:solidFill>
                            <a:schemeClr val="bg1"/>
                          </a:solidFill>
                        </a:rPr>
                        <a:t>NUOBODULYS</a:t>
                      </a:r>
                      <a:endParaRPr lang="lt-LT" sz="2400" b="1" dirty="0">
                        <a:solidFill>
                          <a:schemeClr val="bg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3">
                        <a:lumMod val="6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lt-LT" sz="24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smtClean="0">
                          <a:solidFill>
                            <a:schemeClr val="bg1"/>
                          </a:solidFill>
                        </a:rPr>
                        <a:t>RUTINA</a:t>
                      </a:r>
                    </a:p>
                    <a:p>
                      <a:pPr algn="ctr"/>
                      <a:endParaRPr lang="lt-LT" sz="2400" b="1" dirty="0" smtClean="0">
                        <a:solidFill>
                          <a:schemeClr val="tx1"/>
                        </a:solidFill>
                      </a:endParaRPr>
                    </a:p>
                    <a:p>
                      <a:pPr algn="ctr"/>
                      <a:endParaRPr lang="lt-LT" sz="2400" b="1" dirty="0" smtClean="0">
                        <a:solidFill>
                          <a:schemeClr val="tx1"/>
                        </a:solidFill>
                      </a:endParaRPr>
                    </a:p>
                  </a:txBody>
                  <a:tcPr marL="121920" marR="1219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10002"/>
                  </a:ext>
                </a:extLst>
              </a:tr>
              <a:tr h="604301">
                <a:tc vMerge="1">
                  <a:txBody>
                    <a:bodyPr/>
                    <a:lstStyle/>
                    <a:p>
                      <a:endParaRPr lang="lt-LT" dirty="0"/>
                    </a:p>
                  </a:txBody>
                  <a:tcPr>
                    <a:noFill/>
                  </a:tcPr>
                </a:tc>
                <a:tc gridSpan="3">
                  <a:txBody>
                    <a:bodyPr/>
                    <a:lstStyle/>
                    <a:p>
                      <a:pPr algn="ctr"/>
                      <a:r>
                        <a:rPr lang="lt-LT" sz="3200" b="1" dirty="0" smtClean="0">
                          <a:solidFill>
                            <a:srgbClr val="C00000"/>
                          </a:solidFill>
                        </a:rPr>
                        <a:t>ĮGŪDŽIAI</a:t>
                      </a:r>
                      <a:endParaRPr lang="lt-LT" sz="3200" b="1" dirty="0">
                        <a:solidFill>
                          <a:srgbClr val="C00000"/>
                        </a:solidFill>
                      </a:endParaRPr>
                    </a:p>
                  </a:txBody>
                  <a:tcPr marL="121920" marR="121920">
                    <a:lnL w="381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lt-LT" dirty="0"/>
                    </a:p>
                  </a:txBody>
                  <a:tcPr>
                    <a:noFill/>
                  </a:tcPr>
                </a:tc>
                <a:tc hMerge="1">
                  <a:txBody>
                    <a:bodyPr/>
                    <a:lstStyle/>
                    <a:p>
                      <a:endParaRPr lang="lt-LT" dirty="0"/>
                    </a:p>
                  </a:txBody>
                  <a:tcPr>
                    <a:noFill/>
                  </a:tcPr>
                </a:tc>
                <a:extLst>
                  <a:ext uri="{0D108BD9-81ED-4DB2-BD59-A6C34878D82A}">
                    <a16:rowId xmlns:a16="http://schemas.microsoft.com/office/drawing/2014/main" val="10003"/>
                  </a:ext>
                </a:extLst>
              </a:tr>
            </a:tbl>
          </a:graphicData>
        </a:graphic>
      </p:graphicFrame>
      <p:cxnSp>
        <p:nvCxnSpPr>
          <p:cNvPr id="7" name="Tiesioji jungtis 6"/>
          <p:cNvCxnSpPr/>
          <p:nvPr/>
        </p:nvCxnSpPr>
        <p:spPr bwMode="auto">
          <a:xfrm flipV="1">
            <a:off x="2684584" y="2486707"/>
            <a:ext cx="6847027" cy="2955813"/>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Tiesioji jungtis 8"/>
          <p:cNvCxnSpPr/>
          <p:nvPr/>
        </p:nvCxnSpPr>
        <p:spPr bwMode="auto">
          <a:xfrm>
            <a:off x="2553103" y="3685082"/>
            <a:ext cx="8928992" cy="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Tiesioji jungtis 11"/>
          <p:cNvCxnSpPr/>
          <p:nvPr/>
        </p:nvCxnSpPr>
        <p:spPr bwMode="auto">
          <a:xfrm>
            <a:off x="2684584" y="1910862"/>
            <a:ext cx="7923918" cy="352429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Tiesioji rodyklės jungtis 4"/>
          <p:cNvCxnSpPr/>
          <p:nvPr/>
        </p:nvCxnSpPr>
        <p:spPr>
          <a:xfrm flipV="1">
            <a:off x="1430215" y="973014"/>
            <a:ext cx="0" cy="473612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Tiesioji rodyklės jungtis 7"/>
          <p:cNvCxnSpPr/>
          <p:nvPr/>
        </p:nvCxnSpPr>
        <p:spPr>
          <a:xfrm>
            <a:off x="1430215" y="5838092"/>
            <a:ext cx="9777047"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31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440084" y="2276475"/>
            <a:ext cx="3877733" cy="4032250"/>
          </a:xfrm>
          <a:prstGeom prst="rect">
            <a:avLst/>
          </a:prstGeom>
          <a:solidFill>
            <a:schemeClr val="accent3">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lt-LT" sz="1400" b="1" dirty="0">
                <a:solidFill>
                  <a:schemeClr val="tx1"/>
                </a:solidFill>
              </a:rPr>
              <a:t>Asmenybinė branda (</a:t>
            </a:r>
            <a:r>
              <a:rPr lang="lt-LT" sz="1400" dirty="0">
                <a:solidFill>
                  <a:schemeClr val="tx1"/>
                </a:solidFill>
              </a:rPr>
              <a:t>savivoka, </a:t>
            </a:r>
            <a:r>
              <a:rPr lang="lt-LT" sz="1400" dirty="0" err="1">
                <a:solidFill>
                  <a:schemeClr val="tx1"/>
                </a:solidFill>
              </a:rPr>
              <a:t>savivertė</a:t>
            </a:r>
            <a:r>
              <a:rPr lang="lt-LT" sz="1400" dirty="0">
                <a:solidFill>
                  <a:schemeClr val="tx1"/>
                </a:solidFill>
              </a:rPr>
              <a:t>, vertybinė orientacija ir gyvenimo būdas)</a:t>
            </a:r>
          </a:p>
          <a:p>
            <a:pPr fontAlgn="auto">
              <a:spcBef>
                <a:spcPts val="0"/>
              </a:spcBef>
              <a:spcAft>
                <a:spcPts val="0"/>
              </a:spcAft>
              <a:defRPr/>
            </a:pPr>
            <a:endParaRPr lang="lt-LT" sz="1400" dirty="0">
              <a:solidFill>
                <a:schemeClr val="tx1"/>
              </a:solidFill>
            </a:endParaRPr>
          </a:p>
          <a:p>
            <a:pPr fontAlgn="auto">
              <a:spcBef>
                <a:spcPts val="0"/>
              </a:spcBef>
              <a:spcAft>
                <a:spcPts val="0"/>
              </a:spcAft>
              <a:defRPr/>
            </a:pPr>
            <a:r>
              <a:rPr lang="lt-LT" sz="1400" b="1" dirty="0">
                <a:solidFill>
                  <a:schemeClr val="tx1"/>
                </a:solidFill>
              </a:rPr>
              <a:t>Mokymosi pasiekimai </a:t>
            </a:r>
            <a:r>
              <a:rPr lang="lt-LT" sz="1400" dirty="0">
                <a:solidFill>
                  <a:schemeClr val="tx1"/>
                </a:solidFill>
              </a:rPr>
              <a:t>(bendrosios kompetencijos, dalykinės kompetencijos)</a:t>
            </a:r>
          </a:p>
          <a:p>
            <a:pPr fontAlgn="auto">
              <a:spcBef>
                <a:spcPts val="0"/>
              </a:spcBef>
              <a:spcAft>
                <a:spcPts val="0"/>
              </a:spcAft>
              <a:defRPr/>
            </a:pPr>
            <a:endParaRPr lang="lt-LT" sz="1400" dirty="0">
              <a:solidFill>
                <a:schemeClr val="tx1"/>
              </a:solidFill>
            </a:endParaRPr>
          </a:p>
          <a:p>
            <a:pPr fontAlgn="auto">
              <a:spcBef>
                <a:spcPts val="0"/>
              </a:spcBef>
              <a:spcAft>
                <a:spcPts val="0"/>
              </a:spcAft>
              <a:defRPr/>
            </a:pPr>
            <a:r>
              <a:rPr lang="lt-LT" sz="1400" b="1" dirty="0">
                <a:solidFill>
                  <a:schemeClr val="tx1"/>
                </a:solidFill>
              </a:rPr>
              <a:t>Mokymosi pažanga </a:t>
            </a:r>
            <a:r>
              <a:rPr lang="lt-LT" sz="1400" dirty="0">
                <a:solidFill>
                  <a:schemeClr val="tx1"/>
                </a:solidFill>
              </a:rPr>
              <a:t>(per tam tikrą laiką pasiektas lygis - atsižvelgiant į programose numatytus reikalavimus, bet taip pat ir mokymosi startą bei asmenines raidos galimybes) </a:t>
            </a:r>
          </a:p>
          <a:p>
            <a:pPr fontAlgn="auto">
              <a:spcBef>
                <a:spcPts val="0"/>
              </a:spcBef>
              <a:spcAft>
                <a:spcPts val="0"/>
              </a:spcAft>
              <a:defRPr/>
            </a:pPr>
            <a:endParaRPr lang="en-US" sz="1400" dirty="0">
              <a:solidFill>
                <a:schemeClr val="tx1"/>
              </a:solidFill>
            </a:endParaRPr>
          </a:p>
        </p:txBody>
      </p:sp>
      <p:sp>
        <p:nvSpPr>
          <p:cNvPr id="16" name="Rectangle 15"/>
          <p:cNvSpPr/>
          <p:nvPr/>
        </p:nvSpPr>
        <p:spPr>
          <a:xfrm>
            <a:off x="719667" y="2276475"/>
            <a:ext cx="6239933" cy="4032250"/>
          </a:xfrm>
          <a:prstGeom prst="rect">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lt-LT" sz="1400" b="1" dirty="0">
                <a:solidFill>
                  <a:schemeClr val="tx1"/>
                </a:solidFill>
              </a:rPr>
              <a:t>GYVENIMAS MOKYKLOJE</a:t>
            </a:r>
          </a:p>
          <a:p>
            <a:pPr fontAlgn="auto">
              <a:spcBef>
                <a:spcPts val="0"/>
              </a:spcBef>
              <a:spcAft>
                <a:spcPts val="0"/>
              </a:spcAft>
              <a:defRPr/>
            </a:pPr>
            <a:endParaRPr lang="lt-LT" sz="1400" b="1" dirty="0">
              <a:solidFill>
                <a:schemeClr val="tx1"/>
              </a:solidFill>
            </a:endParaRPr>
          </a:p>
          <a:p>
            <a:pPr fontAlgn="auto">
              <a:spcBef>
                <a:spcPts val="0"/>
              </a:spcBef>
              <a:spcAft>
                <a:spcPts val="0"/>
              </a:spcAft>
              <a:defRPr/>
            </a:pPr>
            <a:r>
              <a:rPr lang="lt-LT" sz="1400" b="1" dirty="0">
                <a:solidFill>
                  <a:schemeClr val="tx1"/>
                </a:solidFill>
              </a:rPr>
              <a:t>Savijauta </a:t>
            </a:r>
            <a:r>
              <a:rPr lang="lt-LT" sz="1400" dirty="0">
                <a:solidFill>
                  <a:schemeClr val="tx1"/>
                </a:solidFill>
              </a:rPr>
              <a:t>(būti priimtam, </a:t>
            </a:r>
          </a:p>
          <a:p>
            <a:pPr fontAlgn="auto">
              <a:spcBef>
                <a:spcPts val="0"/>
              </a:spcBef>
              <a:spcAft>
                <a:spcPts val="0"/>
              </a:spcAft>
              <a:defRPr/>
            </a:pPr>
            <a:r>
              <a:rPr lang="lt-LT" sz="1400" dirty="0">
                <a:solidFill>
                  <a:schemeClr val="tx1"/>
                </a:solidFill>
              </a:rPr>
              <a:t>pripažintam, vertinamam, </a:t>
            </a:r>
          </a:p>
          <a:p>
            <a:pPr fontAlgn="auto">
              <a:spcBef>
                <a:spcPts val="0"/>
              </a:spcBef>
              <a:spcAft>
                <a:spcPts val="0"/>
              </a:spcAft>
              <a:defRPr/>
            </a:pPr>
            <a:r>
              <a:rPr lang="lt-LT" sz="1400" dirty="0">
                <a:solidFill>
                  <a:schemeClr val="tx1"/>
                </a:solidFill>
              </a:rPr>
              <a:t>saugiam, patirti buvimo </a:t>
            </a:r>
          </a:p>
          <a:p>
            <a:pPr fontAlgn="auto">
              <a:spcBef>
                <a:spcPts val="0"/>
              </a:spcBef>
              <a:spcAft>
                <a:spcPts val="0"/>
              </a:spcAft>
              <a:defRPr/>
            </a:pPr>
            <a:r>
              <a:rPr lang="lt-LT" sz="1400" dirty="0">
                <a:solidFill>
                  <a:schemeClr val="tx1"/>
                </a:solidFill>
              </a:rPr>
              <a:t>mokykloje džiaugsmą ir </a:t>
            </a:r>
          </a:p>
          <a:p>
            <a:pPr fontAlgn="auto">
              <a:spcBef>
                <a:spcPts val="0"/>
              </a:spcBef>
              <a:spcAft>
                <a:spcPts val="0"/>
              </a:spcAft>
              <a:defRPr/>
            </a:pPr>
            <a:r>
              <a:rPr lang="lt-LT" sz="1400" dirty="0">
                <a:solidFill>
                  <a:schemeClr val="tx1"/>
                </a:solidFill>
              </a:rPr>
              <a:t>prasmę)</a:t>
            </a:r>
          </a:p>
          <a:p>
            <a:pPr fontAlgn="auto">
              <a:spcBef>
                <a:spcPts val="0"/>
              </a:spcBef>
              <a:spcAft>
                <a:spcPts val="0"/>
              </a:spcAft>
              <a:defRPr/>
            </a:pPr>
            <a:r>
              <a:rPr lang="lt-LT" sz="1400" b="1" dirty="0">
                <a:solidFill>
                  <a:schemeClr val="tx1"/>
                </a:solidFill>
              </a:rPr>
              <a:t>Bendruomeniškumas</a:t>
            </a:r>
            <a:r>
              <a:rPr lang="lt-LT" sz="1400" dirty="0">
                <a:solidFill>
                  <a:schemeClr val="tx1"/>
                </a:solidFill>
              </a:rPr>
              <a:t> </a:t>
            </a:r>
          </a:p>
          <a:p>
            <a:pPr fontAlgn="auto">
              <a:spcBef>
                <a:spcPts val="0"/>
              </a:spcBef>
              <a:spcAft>
                <a:spcPts val="0"/>
              </a:spcAft>
              <a:defRPr/>
            </a:pPr>
            <a:r>
              <a:rPr lang="lt-LT" sz="1400" dirty="0">
                <a:solidFill>
                  <a:schemeClr val="tx1"/>
                </a:solidFill>
              </a:rPr>
              <a:t>(narystė, vienybė, dalinimasis, </a:t>
            </a:r>
          </a:p>
          <a:p>
            <a:pPr fontAlgn="auto">
              <a:spcBef>
                <a:spcPts val="0"/>
              </a:spcBef>
              <a:spcAft>
                <a:spcPts val="0"/>
              </a:spcAft>
              <a:defRPr/>
            </a:pPr>
            <a:r>
              <a:rPr lang="lt-LT" sz="1400" dirty="0">
                <a:solidFill>
                  <a:schemeClr val="tx1"/>
                </a:solidFill>
              </a:rPr>
              <a:t>rūpinimasis kitais, pagalba,</a:t>
            </a:r>
          </a:p>
          <a:p>
            <a:pPr fontAlgn="auto">
              <a:spcBef>
                <a:spcPts val="0"/>
              </a:spcBef>
              <a:spcAft>
                <a:spcPts val="0"/>
              </a:spcAft>
              <a:defRPr/>
            </a:pPr>
            <a:r>
              <a:rPr lang="lt-LT" sz="1400" dirty="0">
                <a:solidFill>
                  <a:schemeClr val="tx1"/>
                </a:solidFill>
              </a:rPr>
              <a:t>įsipareigojimai)</a:t>
            </a:r>
          </a:p>
          <a:p>
            <a:pPr fontAlgn="auto">
              <a:spcBef>
                <a:spcPts val="0"/>
              </a:spcBef>
              <a:spcAft>
                <a:spcPts val="0"/>
              </a:spcAft>
              <a:defRPr/>
            </a:pPr>
            <a:r>
              <a:rPr lang="lt-LT" sz="1400" b="1" dirty="0">
                <a:solidFill>
                  <a:schemeClr val="tx1"/>
                </a:solidFill>
              </a:rPr>
              <a:t>Savivalda</a:t>
            </a:r>
            <a:r>
              <a:rPr lang="lt-LT" sz="1400" dirty="0">
                <a:solidFill>
                  <a:schemeClr val="tx1"/>
                </a:solidFill>
              </a:rPr>
              <a:t> (tarimasis, </a:t>
            </a:r>
          </a:p>
          <a:p>
            <a:pPr fontAlgn="auto">
              <a:spcBef>
                <a:spcPts val="0"/>
              </a:spcBef>
              <a:spcAft>
                <a:spcPts val="0"/>
              </a:spcAft>
              <a:defRPr/>
            </a:pPr>
            <a:r>
              <a:rPr lang="lt-LT" sz="1400" dirty="0">
                <a:solidFill>
                  <a:schemeClr val="tx1"/>
                </a:solidFill>
              </a:rPr>
              <a:t>sprendimų  inicijavimas, </a:t>
            </a:r>
          </a:p>
          <a:p>
            <a:pPr fontAlgn="auto">
              <a:spcBef>
                <a:spcPts val="0"/>
              </a:spcBef>
              <a:spcAft>
                <a:spcPts val="0"/>
              </a:spcAft>
              <a:defRPr/>
            </a:pPr>
            <a:r>
              <a:rPr lang="lt-LT" sz="1400" dirty="0">
                <a:solidFill>
                  <a:schemeClr val="tx1"/>
                </a:solidFill>
              </a:rPr>
              <a:t>priėmimas ir įgyvendinimas, </a:t>
            </a:r>
          </a:p>
          <a:p>
            <a:pPr fontAlgn="auto">
              <a:spcBef>
                <a:spcPts val="0"/>
              </a:spcBef>
              <a:spcAft>
                <a:spcPts val="0"/>
              </a:spcAft>
              <a:defRPr/>
            </a:pPr>
            <a:r>
              <a:rPr lang="lt-LT" sz="1400" dirty="0">
                <a:solidFill>
                  <a:schemeClr val="tx1"/>
                </a:solidFill>
              </a:rPr>
              <a:t>mokyklos gyvenimo kūrimas)</a:t>
            </a:r>
          </a:p>
          <a:p>
            <a:pPr fontAlgn="auto">
              <a:spcBef>
                <a:spcPts val="0"/>
              </a:spcBef>
              <a:spcAft>
                <a:spcPts val="0"/>
              </a:spcAft>
              <a:defRPr/>
            </a:pPr>
            <a:r>
              <a:rPr lang="lt-LT" sz="1400" b="1" dirty="0">
                <a:solidFill>
                  <a:schemeClr val="tx1"/>
                </a:solidFill>
              </a:rPr>
              <a:t>Įvykiai ir nuotykiai </a:t>
            </a:r>
            <a:r>
              <a:rPr lang="lt-LT" sz="1400" dirty="0">
                <a:solidFill>
                  <a:schemeClr val="tx1"/>
                </a:solidFill>
              </a:rPr>
              <a:t>(projektai, </a:t>
            </a:r>
          </a:p>
          <a:p>
            <a:pPr fontAlgn="auto">
              <a:spcBef>
                <a:spcPts val="0"/>
              </a:spcBef>
              <a:spcAft>
                <a:spcPts val="0"/>
              </a:spcAft>
              <a:defRPr/>
            </a:pPr>
            <a:r>
              <a:rPr lang="lt-LT" sz="1400" dirty="0">
                <a:solidFill>
                  <a:schemeClr val="tx1"/>
                </a:solidFill>
              </a:rPr>
              <a:t>akcijos, talkos , pramogos ir </a:t>
            </a:r>
          </a:p>
          <a:p>
            <a:pPr fontAlgn="auto">
              <a:spcBef>
                <a:spcPts val="0"/>
              </a:spcBef>
              <a:spcAft>
                <a:spcPts val="0"/>
              </a:spcAft>
              <a:defRPr/>
            </a:pPr>
            <a:r>
              <a:rPr lang="lt-LT" sz="1400" dirty="0">
                <a:solidFill>
                  <a:schemeClr val="tx1"/>
                </a:solidFill>
              </a:rPr>
              <a:t>kiti renginiai) </a:t>
            </a:r>
          </a:p>
          <a:p>
            <a:pPr fontAlgn="auto">
              <a:spcBef>
                <a:spcPts val="0"/>
              </a:spcBef>
              <a:spcAft>
                <a:spcPts val="0"/>
              </a:spcAft>
              <a:defRPr/>
            </a:pPr>
            <a:endParaRPr lang="lt-LT" sz="1400" dirty="0">
              <a:solidFill>
                <a:schemeClr val="bg1"/>
              </a:solidFill>
            </a:endParaRPr>
          </a:p>
        </p:txBody>
      </p:sp>
      <p:sp>
        <p:nvSpPr>
          <p:cNvPr id="17" name="Rectangle 16"/>
          <p:cNvSpPr/>
          <p:nvPr/>
        </p:nvSpPr>
        <p:spPr>
          <a:xfrm>
            <a:off x="3839633" y="2420938"/>
            <a:ext cx="2929467" cy="3744912"/>
          </a:xfrm>
          <a:prstGeom prst="rect">
            <a:avLst/>
          </a:prstGeom>
          <a:solidFill>
            <a:schemeClr val="accent3">
              <a:lumMod val="40000"/>
              <a:lumOff val="6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lt-LT" sz="1400" b="1" dirty="0">
                <a:solidFill>
                  <a:schemeClr val="tx1"/>
                </a:solidFill>
              </a:rPr>
              <a:t>UGDYMASIS/MOKYMASIS</a:t>
            </a:r>
          </a:p>
          <a:p>
            <a:pPr>
              <a:defRPr/>
            </a:pPr>
            <a:endParaRPr lang="lt-LT" sz="1400" b="1" dirty="0">
              <a:solidFill>
                <a:schemeClr val="tx1"/>
              </a:solidFill>
            </a:endParaRPr>
          </a:p>
          <a:p>
            <a:pPr>
              <a:defRPr/>
            </a:pPr>
            <a:r>
              <a:rPr lang="lt-LT" sz="1400" b="1" dirty="0">
                <a:solidFill>
                  <a:schemeClr val="tx1"/>
                </a:solidFill>
              </a:rPr>
              <a:t>Įdomus </a:t>
            </a:r>
            <a:r>
              <a:rPr lang="lt-LT" sz="1400" dirty="0">
                <a:solidFill>
                  <a:schemeClr val="tx1"/>
                </a:solidFill>
              </a:rPr>
              <a:t>(provokuojantis, kuriantis iššūkius, asmeniškai prasmingas, įkvepiantis, įtraukiantis) </a:t>
            </a:r>
          </a:p>
          <a:p>
            <a:pPr>
              <a:defRPr/>
            </a:pPr>
            <a:r>
              <a:rPr lang="lt-LT" sz="1400" b="1" dirty="0">
                <a:solidFill>
                  <a:schemeClr val="tx1"/>
                </a:solidFill>
              </a:rPr>
              <a:t>Auginantis</a:t>
            </a:r>
            <a:r>
              <a:rPr lang="lt-LT" sz="1400" dirty="0">
                <a:solidFill>
                  <a:schemeClr val="tx1"/>
                </a:solidFill>
              </a:rPr>
              <a:t> (atitinkantis asmens poreikius, stimuliuojantis, pakankamai gilus ir sudėtingas)</a:t>
            </a:r>
          </a:p>
          <a:p>
            <a:pPr>
              <a:defRPr/>
            </a:pPr>
            <a:r>
              <a:rPr lang="lt-LT" sz="1400" b="1" dirty="0">
                <a:solidFill>
                  <a:schemeClr val="tx1"/>
                </a:solidFill>
              </a:rPr>
              <a:t>Interaktyvus </a:t>
            </a:r>
            <a:r>
              <a:rPr lang="lt-LT" sz="1400" dirty="0">
                <a:solidFill>
                  <a:schemeClr val="tx1"/>
                </a:solidFill>
              </a:rPr>
              <a:t>(pagrįstas sąveikomis, dialogiškas, tinklinis, be sienų (globalus)</a:t>
            </a:r>
          </a:p>
          <a:p>
            <a:pPr>
              <a:defRPr/>
            </a:pPr>
            <a:r>
              <a:rPr lang="lt-LT" sz="1400" dirty="0">
                <a:solidFill>
                  <a:schemeClr val="tx1"/>
                </a:solidFill>
              </a:rPr>
              <a:t>.............</a:t>
            </a:r>
          </a:p>
          <a:p>
            <a:pPr>
              <a:defRPr/>
            </a:pPr>
            <a:r>
              <a:rPr lang="lt-LT" sz="1400" dirty="0">
                <a:solidFill>
                  <a:schemeClr val="tx1"/>
                </a:solidFill>
              </a:rPr>
              <a:t>.............</a:t>
            </a:r>
          </a:p>
        </p:txBody>
      </p:sp>
      <p:cxnSp>
        <p:nvCxnSpPr>
          <p:cNvPr id="18" name="Straight Arrow Connector 17"/>
          <p:cNvCxnSpPr/>
          <p:nvPr/>
        </p:nvCxnSpPr>
        <p:spPr>
          <a:xfrm>
            <a:off x="6769100" y="4419600"/>
            <a:ext cx="67098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02" name="TextBox 33"/>
          <p:cNvSpPr txBox="1">
            <a:spLocks noChangeArrowheads="1"/>
          </p:cNvSpPr>
          <p:nvPr/>
        </p:nvSpPr>
        <p:spPr bwMode="auto">
          <a:xfrm>
            <a:off x="8619067" y="1811339"/>
            <a:ext cx="20239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UGDYMO REZULTATAI</a:t>
            </a:r>
          </a:p>
        </p:txBody>
      </p:sp>
      <p:sp>
        <p:nvSpPr>
          <p:cNvPr id="4103" name="TextBox 34"/>
          <p:cNvSpPr txBox="1">
            <a:spLocks noChangeArrowheads="1"/>
          </p:cNvSpPr>
          <p:nvPr/>
        </p:nvSpPr>
        <p:spPr bwMode="auto">
          <a:xfrm>
            <a:off x="719667" y="1811339"/>
            <a:ext cx="1816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t>MOKINI</a:t>
            </a:r>
            <a:r>
              <a:rPr lang="lt-LT" altLang="en-US" sz="1600" b="1"/>
              <a:t>Ų</a:t>
            </a:r>
            <a:r>
              <a:rPr lang="en-US" altLang="en-US" sz="1600" b="1"/>
              <a:t> PATIRTYS</a:t>
            </a:r>
          </a:p>
        </p:txBody>
      </p:sp>
      <p:cxnSp>
        <p:nvCxnSpPr>
          <p:cNvPr id="21" name="Straight Connector 20"/>
          <p:cNvCxnSpPr>
            <a:stCxn id="4103" idx="3"/>
            <a:endCxn id="4102" idx="1"/>
          </p:cNvCxnSpPr>
          <p:nvPr/>
        </p:nvCxnSpPr>
        <p:spPr>
          <a:xfrm>
            <a:off x="2536511" y="1980616"/>
            <a:ext cx="60825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105" name="Picture 2" descr="C:\Documents and Settings\Owner\Local Settings\Temporary Internet Files\Content.IE5\01FR61CW\MC9001961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1100" y="1360488"/>
            <a:ext cx="1684867"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527051" y="1484314"/>
            <a:ext cx="11137900" cy="4968875"/>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ounded Rectangular Callout 29"/>
          <p:cNvSpPr/>
          <p:nvPr/>
        </p:nvSpPr>
        <p:spPr>
          <a:xfrm>
            <a:off x="7649634" y="620713"/>
            <a:ext cx="3456517" cy="1008062"/>
          </a:xfrm>
          <a:prstGeom prst="wedgeRoundRectCallout">
            <a:avLst>
              <a:gd name="adj1" fmla="val -56980"/>
              <a:gd name="adj2" fmla="val 47846"/>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t-LT" sz="1200" dirty="0">
                <a:solidFill>
                  <a:schemeClr val="tx1"/>
                </a:solidFill>
              </a:rPr>
              <a:t>Ugdymo rezultatai, arba veiksmingumas, lyginami su jų pasiekimo „kaina“, tai yra mokinių patirtimis mokykloje. </a:t>
            </a:r>
          </a:p>
          <a:p>
            <a:pPr algn="ctr">
              <a:defRPr/>
            </a:pPr>
            <a:r>
              <a:rPr lang="lt-LT" sz="1200" i="1" dirty="0">
                <a:solidFill>
                  <a:schemeClr val="accent6">
                    <a:lumMod val="50000"/>
                  </a:schemeClr>
                </a:solidFill>
              </a:rPr>
              <a:t>Kurie svarbesni?</a:t>
            </a:r>
            <a:endParaRPr lang="en-US" sz="1200" i="1" dirty="0">
              <a:solidFill>
                <a:schemeClr val="accent6">
                  <a:lumMod val="50000"/>
                </a:schemeClr>
              </a:solidFill>
            </a:endParaRPr>
          </a:p>
        </p:txBody>
      </p:sp>
      <p:sp>
        <p:nvSpPr>
          <p:cNvPr id="4108" name="TextBox 34"/>
          <p:cNvSpPr txBox="1">
            <a:spLocks noChangeArrowheads="1"/>
          </p:cNvSpPr>
          <p:nvPr/>
        </p:nvSpPr>
        <p:spPr bwMode="auto">
          <a:xfrm>
            <a:off x="596900" y="801689"/>
            <a:ext cx="5088467"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600" b="1"/>
              <a:t>TAI, KAS SVARBIAUSIA - </a:t>
            </a:r>
            <a:r>
              <a:rPr lang="en-US" altLang="lt-LT" sz="1600" b="1"/>
              <a:t>MOK</a:t>
            </a:r>
            <a:r>
              <a:rPr lang="lt-LT" altLang="lt-LT" sz="1600" b="1"/>
              <a:t>YKLOS MISIJA</a:t>
            </a:r>
            <a:endParaRPr lang="en-US" altLang="lt-LT" sz="1600" b="1"/>
          </a:p>
        </p:txBody>
      </p:sp>
    </p:spTree>
    <p:extLst>
      <p:ext uri="{BB962C8B-B14F-4D97-AF65-F5344CB8AC3E}">
        <p14:creationId xmlns:p14="http://schemas.microsoft.com/office/powerpoint/2010/main" val="3270141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apvalintas stačiakampis 1"/>
          <p:cNvSpPr/>
          <p:nvPr/>
        </p:nvSpPr>
        <p:spPr>
          <a:xfrm>
            <a:off x="812800" y="1295400"/>
            <a:ext cx="7721600" cy="5029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lt-LT" dirty="0"/>
          </a:p>
        </p:txBody>
      </p:sp>
      <p:sp>
        <p:nvSpPr>
          <p:cNvPr id="3" name="Suapvalintas stačiakampis 2"/>
          <p:cNvSpPr/>
          <p:nvPr/>
        </p:nvSpPr>
        <p:spPr>
          <a:xfrm>
            <a:off x="2336800" y="1905000"/>
            <a:ext cx="2336800" cy="3657600"/>
          </a:xfrm>
          <a:prstGeom prst="round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b="1" dirty="0">
                <a:solidFill>
                  <a:schemeClr val="tx2"/>
                </a:solidFill>
              </a:rPr>
              <a:t>LYDERYSTĖ  IR ĮGALINANTI VADYBA</a:t>
            </a:r>
          </a:p>
        </p:txBody>
      </p:sp>
      <p:sp>
        <p:nvSpPr>
          <p:cNvPr id="4" name="TextBox 3"/>
          <p:cNvSpPr txBox="1"/>
          <p:nvPr/>
        </p:nvSpPr>
        <p:spPr>
          <a:xfrm>
            <a:off x="1382359" y="2209800"/>
            <a:ext cx="492443" cy="2971800"/>
          </a:xfrm>
          <a:prstGeom prst="rect">
            <a:avLst/>
          </a:prstGeom>
          <a:noFill/>
        </p:spPr>
        <p:txBody>
          <a:bodyPr vert="vert270" anchor="ctr">
            <a:spAutoFit/>
          </a:bodyPr>
          <a:lstStyle/>
          <a:p>
            <a:pPr eaLnBrk="1" hangingPunct="1">
              <a:defRPr/>
            </a:pPr>
            <a:r>
              <a:rPr lang="lt-LT" sz="2000" b="1" dirty="0">
                <a:solidFill>
                  <a:schemeClr val="accent2">
                    <a:lumMod val="60000"/>
                    <a:lumOff val="40000"/>
                  </a:schemeClr>
                </a:solidFill>
                <a:latin typeface="Arial" charset="0"/>
                <a:cs typeface="Arial" charset="0"/>
              </a:rPr>
              <a:t>MOKYKLOS KULTŪRA</a:t>
            </a:r>
          </a:p>
        </p:txBody>
      </p:sp>
      <p:sp>
        <p:nvSpPr>
          <p:cNvPr id="5" name="Suapvalintas stačiakampis 4"/>
          <p:cNvSpPr/>
          <p:nvPr/>
        </p:nvSpPr>
        <p:spPr>
          <a:xfrm>
            <a:off x="5543553" y="1944688"/>
            <a:ext cx="2686050" cy="14478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b="1" dirty="0">
                <a:solidFill>
                  <a:schemeClr val="tx2"/>
                </a:solidFill>
              </a:rPr>
              <a:t>UGDYMAS(IS) </a:t>
            </a:r>
          </a:p>
          <a:p>
            <a:pPr algn="ctr" eaLnBrk="1" hangingPunct="1">
              <a:defRPr/>
            </a:pPr>
            <a:r>
              <a:rPr lang="lt-LT" b="1" dirty="0">
                <a:solidFill>
                  <a:schemeClr val="tx2"/>
                </a:solidFill>
              </a:rPr>
              <a:t>IR MOKINIŲ </a:t>
            </a:r>
          </a:p>
          <a:p>
            <a:pPr algn="ctr" eaLnBrk="1" hangingPunct="1">
              <a:defRPr/>
            </a:pPr>
            <a:r>
              <a:rPr lang="lt-LT" b="1" dirty="0">
                <a:solidFill>
                  <a:schemeClr val="tx2"/>
                </a:solidFill>
              </a:rPr>
              <a:t>PATIRTYS</a:t>
            </a:r>
          </a:p>
        </p:txBody>
      </p:sp>
      <p:sp>
        <p:nvSpPr>
          <p:cNvPr id="6" name="Suapvalintas stačiakampis 5"/>
          <p:cNvSpPr/>
          <p:nvPr/>
        </p:nvSpPr>
        <p:spPr>
          <a:xfrm>
            <a:off x="5543553" y="4191000"/>
            <a:ext cx="2766484" cy="1371600"/>
          </a:xfrm>
          <a:prstGeom prst="roundRect">
            <a:avLst/>
          </a:prstGeom>
          <a:solidFill>
            <a:srgbClr val="99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b="1" dirty="0" smtClean="0">
                <a:solidFill>
                  <a:schemeClr val="tx2"/>
                </a:solidFill>
              </a:rPr>
              <a:t>UGDYMO(SI) </a:t>
            </a:r>
            <a:r>
              <a:rPr lang="lt-LT" b="1" dirty="0">
                <a:solidFill>
                  <a:schemeClr val="tx2"/>
                </a:solidFill>
              </a:rPr>
              <a:t>APLINKOS</a:t>
            </a:r>
          </a:p>
        </p:txBody>
      </p:sp>
      <p:sp>
        <p:nvSpPr>
          <p:cNvPr id="7" name="Suapvalintas stačiakampis 6"/>
          <p:cNvSpPr/>
          <p:nvPr/>
        </p:nvSpPr>
        <p:spPr>
          <a:xfrm>
            <a:off x="9103785" y="1895476"/>
            <a:ext cx="2540000" cy="1352550"/>
          </a:xfrm>
          <a:prstGeom prst="round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lt-LT" b="1" dirty="0">
                <a:solidFill>
                  <a:schemeClr val="tx2"/>
                </a:solidFill>
              </a:rPr>
              <a:t>REZULTATAI</a:t>
            </a:r>
          </a:p>
        </p:txBody>
      </p:sp>
      <p:cxnSp>
        <p:nvCxnSpPr>
          <p:cNvPr id="9" name="Tiesioji rodyklės jungtis 8"/>
          <p:cNvCxnSpPr/>
          <p:nvPr/>
        </p:nvCxnSpPr>
        <p:spPr>
          <a:xfrm>
            <a:off x="4673603" y="2571750"/>
            <a:ext cx="8699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Tiesioji rodyklės jungtis 9"/>
          <p:cNvCxnSpPr/>
          <p:nvPr/>
        </p:nvCxnSpPr>
        <p:spPr>
          <a:xfrm>
            <a:off x="4673603" y="4876800"/>
            <a:ext cx="8699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Tiesioji rodyklės jungtis 11"/>
          <p:cNvCxnSpPr/>
          <p:nvPr/>
        </p:nvCxnSpPr>
        <p:spPr>
          <a:xfrm flipV="1">
            <a:off x="5791200" y="3392488"/>
            <a:ext cx="0" cy="79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Tiesioji rodyklės jungtis 13"/>
          <p:cNvCxnSpPr/>
          <p:nvPr/>
        </p:nvCxnSpPr>
        <p:spPr>
          <a:xfrm>
            <a:off x="7823200" y="3392488"/>
            <a:ext cx="0" cy="79851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Tiesioji rodyklės jungtis 15"/>
          <p:cNvCxnSpPr>
            <a:stCxn id="5" idx="3"/>
          </p:cNvCxnSpPr>
          <p:nvPr/>
        </p:nvCxnSpPr>
        <p:spPr>
          <a:xfrm>
            <a:off x="8229602" y="2668588"/>
            <a:ext cx="874185"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61" name="Stačiakampis 7"/>
          <p:cNvSpPr>
            <a:spLocks noChangeArrowheads="1"/>
          </p:cNvSpPr>
          <p:nvPr/>
        </p:nvSpPr>
        <p:spPr bwMode="auto">
          <a:xfrm>
            <a:off x="2379133" y="747307"/>
            <a:ext cx="8290985"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en-US" sz="2400" dirty="0"/>
              <a:t>Įsivertinimo sričių priežastiniai ryšiai</a:t>
            </a:r>
            <a:endParaRPr lang="lt-LT" altLang="lt-LT" sz="2400" dirty="0"/>
          </a:p>
        </p:txBody>
      </p:sp>
      <p:sp>
        <p:nvSpPr>
          <p:cNvPr id="8" name="Stačiakampis 7"/>
          <p:cNvSpPr/>
          <p:nvPr/>
        </p:nvSpPr>
        <p:spPr bwMode="auto">
          <a:xfrm>
            <a:off x="8829678" y="4970585"/>
            <a:ext cx="3088213" cy="1184030"/>
          </a:xfrm>
          <a:prstGeom prst="rect">
            <a:avLst/>
          </a:prstGeom>
          <a:no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baseline="0" dirty="0" smtClean="0">
                <a:ln>
                  <a:noFill/>
                </a:ln>
                <a:effectLst/>
                <a:latin typeface="Arial" charset="0"/>
              </a:rPr>
              <a:t>„Mokyklos,</a:t>
            </a:r>
            <a:r>
              <a:rPr kumimoji="0" lang="lt-LT" sz="1800" b="0" i="0" u="none" strike="noStrike" cap="none" normalizeH="0" dirty="0" smtClean="0">
                <a:ln>
                  <a:noFill/>
                </a:ln>
                <a:effectLst/>
                <a:latin typeface="Arial" charset="0"/>
              </a:rPr>
              <a:t> įgyvendinančios </a:t>
            </a:r>
          </a:p>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dirty="0" smtClean="0">
                <a:ln>
                  <a:noFill/>
                </a:ln>
                <a:effectLst/>
                <a:latin typeface="Arial" charset="0"/>
              </a:rPr>
              <a:t>bendrojo ugdymo </a:t>
            </a:r>
          </a:p>
          <a:p>
            <a:pPr marL="0" marR="0" indent="0" algn="l" defTabSz="914400" rtl="0" eaLnBrk="1" fontAlgn="base" latinLnBrk="0" hangingPunct="1">
              <a:lnSpc>
                <a:spcPct val="100000"/>
              </a:lnSpc>
              <a:spcBef>
                <a:spcPct val="0"/>
              </a:spcBef>
              <a:spcAft>
                <a:spcPct val="0"/>
              </a:spcAft>
              <a:buClrTx/>
              <a:buSzTx/>
              <a:buFontTx/>
              <a:buNone/>
              <a:tabLst/>
            </a:pPr>
            <a:r>
              <a:rPr kumimoji="0" lang="lt-LT" sz="1800" b="0" i="0" u="none" strike="noStrike" cap="none" normalizeH="0" dirty="0" smtClean="0">
                <a:ln>
                  <a:noFill/>
                </a:ln>
                <a:effectLst/>
                <a:latin typeface="Arial" charset="0"/>
              </a:rPr>
              <a:t>programas, veiklos kokybės</a:t>
            </a:r>
          </a:p>
          <a:p>
            <a:pPr marL="0" marR="0" indent="0" algn="l" defTabSz="914400" rtl="0" eaLnBrk="1" fontAlgn="base" latinLnBrk="0" hangingPunct="1">
              <a:lnSpc>
                <a:spcPct val="100000"/>
              </a:lnSpc>
              <a:spcBef>
                <a:spcPct val="0"/>
              </a:spcBef>
              <a:spcAft>
                <a:spcPct val="0"/>
              </a:spcAft>
              <a:buClrTx/>
              <a:buSzTx/>
              <a:buFontTx/>
              <a:buNone/>
              <a:tabLst/>
            </a:pPr>
            <a:r>
              <a:rPr lang="lt-LT" dirty="0" smtClean="0">
                <a:latin typeface="Arial" charset="0"/>
              </a:rPr>
              <a:t>įsivertinimo metodika“ (2016)</a:t>
            </a:r>
            <a:r>
              <a:rPr kumimoji="0" lang="lt-LT" sz="1800" b="0" i="0" u="none" strike="noStrike" cap="none" normalizeH="0" dirty="0" smtClean="0">
                <a:ln>
                  <a:noFill/>
                </a:ln>
                <a:effectLst/>
                <a:latin typeface="Arial" charset="0"/>
              </a:rPr>
              <a:t> </a:t>
            </a:r>
            <a:endParaRPr kumimoji="0" lang="lt-LT" sz="1800" b="0" i="0" u="none" strike="noStrike" cap="none" normalizeH="0" baseline="0" dirty="0" smtClean="0">
              <a:ln>
                <a:noFill/>
              </a:ln>
              <a:effectLst/>
              <a:latin typeface="Arial" charset="0"/>
            </a:endParaRPr>
          </a:p>
        </p:txBody>
      </p:sp>
    </p:spTree>
    <p:extLst>
      <p:ext uri="{BB962C8B-B14F-4D97-AF65-F5344CB8AC3E}">
        <p14:creationId xmlns:p14="http://schemas.microsoft.com/office/powerpoint/2010/main" val="164517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6"/>
          <p:cNvSpPr>
            <a:spLocks noChangeArrowheads="1"/>
          </p:cNvSpPr>
          <p:nvPr/>
        </p:nvSpPr>
        <p:spPr bwMode="auto">
          <a:xfrm>
            <a:off x="4751919" y="981075"/>
            <a:ext cx="4320116" cy="1733550"/>
          </a:xfrm>
          <a:prstGeom prst="plus">
            <a:avLst>
              <a:gd name="adj" fmla="val 25000"/>
            </a:avLst>
          </a:prstGeom>
          <a:solidFill>
            <a:srgbClr val="E87B0E"/>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en-US" altLang="lt-LT" sz="2000" b="1"/>
              <a:t>1. </a:t>
            </a:r>
            <a:r>
              <a:rPr lang="lt-LT" altLang="lt-LT" sz="2000" b="1"/>
              <a:t>Rezultatai</a:t>
            </a:r>
          </a:p>
        </p:txBody>
      </p:sp>
      <p:sp>
        <p:nvSpPr>
          <p:cNvPr id="3" name="AutoShape 6"/>
          <p:cNvSpPr>
            <a:spLocks noChangeArrowheads="1"/>
          </p:cNvSpPr>
          <p:nvPr/>
        </p:nvSpPr>
        <p:spPr bwMode="auto">
          <a:xfrm>
            <a:off x="1583267" y="1501779"/>
            <a:ext cx="3839634" cy="1927225"/>
          </a:xfrm>
          <a:prstGeom prst="plus">
            <a:avLst>
              <a:gd name="adj" fmla="val 25000"/>
            </a:avLst>
          </a:prstGeom>
          <a:solidFill>
            <a:srgbClr val="0070C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2000" b="1">
                <a:solidFill>
                  <a:schemeClr val="bg1"/>
                </a:solidFill>
              </a:rPr>
              <a:t>4.</a:t>
            </a:r>
            <a:r>
              <a:rPr lang="lt-LT" altLang="lt-LT" sz="2800" b="1">
                <a:solidFill>
                  <a:schemeClr val="bg1"/>
                </a:solidFill>
              </a:rPr>
              <a:t> </a:t>
            </a:r>
            <a:r>
              <a:rPr lang="lt-LT" altLang="lt-LT" sz="2000" b="1">
                <a:solidFill>
                  <a:schemeClr val="bg1"/>
                </a:solidFill>
              </a:rPr>
              <a:t>Lyderystė ir </a:t>
            </a:r>
          </a:p>
          <a:p>
            <a:pPr algn="ctr" eaLnBrk="1" hangingPunct="1">
              <a:spcBef>
                <a:spcPct val="0"/>
              </a:spcBef>
              <a:buFontTx/>
              <a:buNone/>
            </a:pPr>
            <a:r>
              <a:rPr lang="lt-LT" altLang="lt-LT" sz="2000" b="1">
                <a:solidFill>
                  <a:schemeClr val="bg1"/>
                </a:solidFill>
              </a:rPr>
              <a:t>vadyba   </a:t>
            </a:r>
          </a:p>
        </p:txBody>
      </p:sp>
      <p:sp>
        <p:nvSpPr>
          <p:cNvPr id="4" name="AutoShape 6"/>
          <p:cNvSpPr>
            <a:spLocks noChangeArrowheads="1"/>
          </p:cNvSpPr>
          <p:nvPr/>
        </p:nvSpPr>
        <p:spPr bwMode="auto">
          <a:xfrm>
            <a:off x="5960534" y="2160588"/>
            <a:ext cx="3687234" cy="2347912"/>
          </a:xfrm>
          <a:prstGeom prst="plus">
            <a:avLst>
              <a:gd name="adj" fmla="val 25000"/>
            </a:avLst>
          </a:prstGeom>
          <a:solidFill>
            <a:srgbClr val="FFFF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2000" b="1"/>
              <a:t>    2. Ugdymas(is) ir </a:t>
            </a:r>
          </a:p>
          <a:p>
            <a:pPr algn="ctr" eaLnBrk="1" hangingPunct="1">
              <a:spcBef>
                <a:spcPct val="0"/>
              </a:spcBef>
              <a:buFontTx/>
              <a:buNone/>
            </a:pPr>
            <a:r>
              <a:rPr lang="lt-LT" altLang="lt-LT" sz="2000" b="1"/>
              <a:t>mokinių patirtys</a:t>
            </a:r>
          </a:p>
        </p:txBody>
      </p:sp>
      <p:sp>
        <p:nvSpPr>
          <p:cNvPr id="5" name="AutoShape 6"/>
          <p:cNvSpPr>
            <a:spLocks noChangeArrowheads="1"/>
          </p:cNvSpPr>
          <p:nvPr/>
        </p:nvSpPr>
        <p:spPr bwMode="auto">
          <a:xfrm>
            <a:off x="2544233" y="2951163"/>
            <a:ext cx="3744384" cy="2241550"/>
          </a:xfrm>
          <a:prstGeom prst="plus">
            <a:avLst>
              <a:gd name="adj" fmla="val 25000"/>
            </a:avLst>
          </a:prstGeom>
          <a:solidFill>
            <a:srgbClr val="54BA38"/>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2000" b="1"/>
              <a:t>3. Ugdymo(si) aplinkos</a:t>
            </a:r>
          </a:p>
        </p:txBody>
      </p:sp>
      <p:pic>
        <p:nvPicPr>
          <p:cNvPr id="6" name="Picture 8" descr="Susijęs vaizda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4534" y="2349503"/>
            <a:ext cx="1534585"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p:cNvSpPr>
            <a:spLocks/>
          </p:cNvSpPr>
          <p:nvPr/>
        </p:nvSpPr>
        <p:spPr bwMode="auto">
          <a:xfrm>
            <a:off x="8621184" y="160338"/>
            <a:ext cx="3048000" cy="742950"/>
          </a:xfrm>
          <a:prstGeom prst="borderCallout1">
            <a:avLst>
              <a:gd name="adj1" fmla="val 23616"/>
              <a:gd name="adj2" fmla="val -2792"/>
              <a:gd name="adj3" fmla="val 103886"/>
              <a:gd name="adj4" fmla="val -24861"/>
            </a:avLst>
          </a:prstGeom>
          <a:solidFill>
            <a:srgbClr val="E87B0E"/>
          </a:solidFill>
          <a:ln w="9525">
            <a:solidFill>
              <a:schemeClr val="tx1"/>
            </a:solidFill>
            <a:miter lim="800000"/>
            <a:headEnd/>
            <a:tailEnd/>
          </a:ln>
          <a:effectLs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lt-LT" altLang="lt-LT" sz="1800" dirty="0" smtClean="0">
                <a:latin typeface="+mj-lt"/>
              </a:rPr>
              <a:t>1.1.Asmenybės branda</a:t>
            </a:r>
            <a:endParaRPr lang="en-US" altLang="lt-LT" sz="1800" dirty="0" smtClean="0">
              <a:latin typeface="+mj-lt"/>
            </a:endParaRPr>
          </a:p>
        </p:txBody>
      </p:sp>
      <p:sp>
        <p:nvSpPr>
          <p:cNvPr id="8" name="AutoShape 8"/>
          <p:cNvSpPr>
            <a:spLocks/>
          </p:cNvSpPr>
          <p:nvPr/>
        </p:nvSpPr>
        <p:spPr bwMode="auto">
          <a:xfrm>
            <a:off x="9239252" y="1085850"/>
            <a:ext cx="2808816" cy="762000"/>
          </a:xfrm>
          <a:prstGeom prst="borderCallout1">
            <a:avLst>
              <a:gd name="adj1" fmla="val 11757"/>
              <a:gd name="adj2" fmla="val -94"/>
              <a:gd name="adj3" fmla="val 40519"/>
              <a:gd name="adj4" fmla="val -25035"/>
            </a:avLst>
          </a:prstGeom>
          <a:solidFill>
            <a:srgbClr val="E87B0E"/>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a:latin typeface="+mj-lt"/>
                <a:cs typeface="Arial" charset="0"/>
              </a:rPr>
              <a:t>1.2.Pasiekimai ir     pažanga</a:t>
            </a:r>
            <a:endParaRPr lang="en-US" altLang="lt-LT" sz="1800" dirty="0">
              <a:latin typeface="+mj-lt"/>
              <a:cs typeface="Arial" charset="0"/>
            </a:endParaRPr>
          </a:p>
        </p:txBody>
      </p:sp>
      <p:sp>
        <p:nvSpPr>
          <p:cNvPr id="9" name="AutoShape 8"/>
          <p:cNvSpPr>
            <a:spLocks/>
          </p:cNvSpPr>
          <p:nvPr/>
        </p:nvSpPr>
        <p:spPr bwMode="auto">
          <a:xfrm>
            <a:off x="5958419" y="4914900"/>
            <a:ext cx="2808816" cy="901700"/>
          </a:xfrm>
          <a:prstGeom prst="borderCallout1">
            <a:avLst>
              <a:gd name="adj1" fmla="val -3342"/>
              <a:gd name="adj2" fmla="val 29228"/>
              <a:gd name="adj3" fmla="val -43012"/>
              <a:gd name="adj4" fmla="val 28918"/>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lt-LT" sz="1800" dirty="0">
                <a:latin typeface="+mj-lt"/>
                <a:cs typeface="Arial" charset="0"/>
              </a:rPr>
              <a:t>2.4. </a:t>
            </a:r>
            <a:r>
              <a:rPr lang="lt-LT" altLang="lt-LT" sz="1800" dirty="0" smtClean="0">
                <a:latin typeface="+mj-lt"/>
                <a:cs typeface="Arial" charset="0"/>
              </a:rPr>
              <a:t>Vertinimas ugdant</a:t>
            </a:r>
            <a:endParaRPr lang="lt-LT" altLang="lt-LT" sz="1800" dirty="0">
              <a:latin typeface="+mj-lt"/>
              <a:cs typeface="Arial" charset="0"/>
            </a:endParaRPr>
          </a:p>
        </p:txBody>
      </p:sp>
      <p:sp>
        <p:nvSpPr>
          <p:cNvPr id="10" name="AutoShape 8"/>
          <p:cNvSpPr>
            <a:spLocks/>
          </p:cNvSpPr>
          <p:nvPr/>
        </p:nvSpPr>
        <p:spPr bwMode="auto">
          <a:xfrm>
            <a:off x="9072037" y="4914900"/>
            <a:ext cx="2698750" cy="954088"/>
          </a:xfrm>
          <a:prstGeom prst="borderCallout1">
            <a:avLst>
              <a:gd name="adj1" fmla="val -2838"/>
              <a:gd name="adj2" fmla="val 7843"/>
              <a:gd name="adj3" fmla="val -105136"/>
              <a:gd name="adj4" fmla="val 8217"/>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smtClean="0">
                <a:latin typeface="+mj-lt"/>
                <a:cs typeface="Arial" charset="0"/>
              </a:rPr>
              <a:t>2.3. Mokymosi patirtys</a:t>
            </a:r>
            <a:endParaRPr lang="lt-LT" altLang="lt-LT" sz="1800" dirty="0">
              <a:latin typeface="+mj-lt"/>
              <a:cs typeface="Arial" charset="0"/>
            </a:endParaRPr>
          </a:p>
        </p:txBody>
      </p:sp>
      <p:sp>
        <p:nvSpPr>
          <p:cNvPr id="11" name="AutoShape 8"/>
          <p:cNvSpPr>
            <a:spLocks/>
          </p:cNvSpPr>
          <p:nvPr/>
        </p:nvSpPr>
        <p:spPr bwMode="auto">
          <a:xfrm>
            <a:off x="9840384" y="2292350"/>
            <a:ext cx="2207684" cy="776288"/>
          </a:xfrm>
          <a:prstGeom prst="borderCallout1">
            <a:avLst>
              <a:gd name="adj1" fmla="val 21296"/>
              <a:gd name="adj2" fmla="val -2332"/>
              <a:gd name="adj3" fmla="val 42108"/>
              <a:gd name="adj4" fmla="val -41450"/>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en-US" altLang="lt-LT" sz="1800" dirty="0">
                <a:latin typeface="+mj-lt"/>
                <a:cs typeface="Arial" charset="0"/>
              </a:rPr>
              <a:t>2.1. </a:t>
            </a:r>
            <a:r>
              <a:rPr lang="lt-LT" altLang="lt-LT" sz="1800" dirty="0" smtClean="0">
                <a:latin typeface="+mj-lt"/>
                <a:cs typeface="Arial" charset="0"/>
              </a:rPr>
              <a:t>Ugdymo planavimas</a:t>
            </a:r>
            <a:endParaRPr lang="lt-LT" altLang="lt-LT" sz="1800" dirty="0">
              <a:latin typeface="+mj-lt"/>
              <a:cs typeface="Arial" charset="0"/>
            </a:endParaRPr>
          </a:p>
        </p:txBody>
      </p:sp>
      <p:sp>
        <p:nvSpPr>
          <p:cNvPr id="12" name="AutoShape 8"/>
          <p:cNvSpPr>
            <a:spLocks/>
          </p:cNvSpPr>
          <p:nvPr/>
        </p:nvSpPr>
        <p:spPr bwMode="auto">
          <a:xfrm>
            <a:off x="9840384" y="3276603"/>
            <a:ext cx="2351616" cy="1160463"/>
          </a:xfrm>
          <a:prstGeom prst="borderCallout1">
            <a:avLst>
              <a:gd name="adj1" fmla="val 51087"/>
              <a:gd name="adj2" fmla="val -794"/>
              <a:gd name="adj3" fmla="val 50907"/>
              <a:gd name="adj4" fmla="val -9522"/>
            </a:avLst>
          </a:prstGeom>
          <a:solidFill>
            <a:srgbClr val="FFFF00"/>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smtClean="0">
                <a:latin typeface="+mj-lt"/>
                <a:cs typeface="Arial" charset="0"/>
              </a:rPr>
              <a:t>2.2. Vadovavimas mokymuisi</a:t>
            </a:r>
            <a:endParaRPr lang="lt-LT" altLang="lt-LT" sz="1800" dirty="0">
              <a:latin typeface="+mj-lt"/>
              <a:cs typeface="Arial" charset="0"/>
            </a:endParaRPr>
          </a:p>
        </p:txBody>
      </p:sp>
      <p:sp>
        <p:nvSpPr>
          <p:cNvPr id="13" name="AutoShape 8"/>
          <p:cNvSpPr>
            <a:spLocks/>
          </p:cNvSpPr>
          <p:nvPr/>
        </p:nvSpPr>
        <p:spPr bwMode="auto">
          <a:xfrm>
            <a:off x="143935" y="4741863"/>
            <a:ext cx="2400300" cy="901700"/>
          </a:xfrm>
          <a:prstGeom prst="borderCallout1">
            <a:avLst>
              <a:gd name="adj1" fmla="val -1973"/>
              <a:gd name="adj2" fmla="val 30601"/>
              <a:gd name="adj3" fmla="val -48489"/>
              <a:gd name="adj4" fmla="val 96186"/>
            </a:avLst>
          </a:prstGeom>
          <a:solidFill>
            <a:srgbClr val="54BA38"/>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lt-LT" altLang="lt-LT" sz="1800" dirty="0">
                <a:latin typeface="+mj-lt"/>
                <a:cs typeface="Arial" charset="0"/>
              </a:rPr>
              <a:t>3.2. Mokymasis be sienų</a:t>
            </a:r>
          </a:p>
        </p:txBody>
      </p:sp>
      <p:sp>
        <p:nvSpPr>
          <p:cNvPr id="14" name="AutoShape 8"/>
          <p:cNvSpPr>
            <a:spLocks/>
          </p:cNvSpPr>
          <p:nvPr/>
        </p:nvSpPr>
        <p:spPr bwMode="auto">
          <a:xfrm>
            <a:off x="2446866" y="5816600"/>
            <a:ext cx="3073401" cy="901700"/>
          </a:xfrm>
          <a:prstGeom prst="borderCallout1">
            <a:avLst>
              <a:gd name="adj1" fmla="val -3342"/>
              <a:gd name="adj2" fmla="val 29228"/>
              <a:gd name="adj3" fmla="val -67661"/>
              <a:gd name="adj4" fmla="val 29455"/>
            </a:avLst>
          </a:prstGeom>
          <a:solidFill>
            <a:srgbClr val="54BA38"/>
          </a:solidFill>
          <a:ln w="9525">
            <a:solidFill>
              <a:schemeClr val="tx1"/>
            </a:solidFill>
            <a:miter lim="800000"/>
            <a:headEnd/>
            <a:tailEnd/>
          </a:ln>
          <a:effectLs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defRPr/>
            </a:pPr>
            <a:r>
              <a:rPr lang="pt-BR" altLang="lt-LT" sz="1800" dirty="0">
                <a:latin typeface="+mj-lt"/>
                <a:cs typeface="Arial" charset="0"/>
              </a:rPr>
              <a:t>3.1. Įgalinanti mokytis fizinė aplinka</a:t>
            </a:r>
            <a:endParaRPr lang="lt-LT" altLang="lt-LT" sz="1800" dirty="0">
              <a:latin typeface="+mj-lt"/>
              <a:cs typeface="Arial" charset="0"/>
            </a:endParaRPr>
          </a:p>
        </p:txBody>
      </p:sp>
      <p:sp>
        <p:nvSpPr>
          <p:cNvPr id="15" name="AutoShape 8"/>
          <p:cNvSpPr>
            <a:spLocks/>
          </p:cNvSpPr>
          <p:nvPr/>
        </p:nvSpPr>
        <p:spPr bwMode="auto">
          <a:xfrm>
            <a:off x="2" y="1897066"/>
            <a:ext cx="1344084" cy="1958975"/>
          </a:xfrm>
          <a:prstGeom prst="borderCallout1">
            <a:avLst>
              <a:gd name="adj1" fmla="val 27565"/>
              <a:gd name="adj2" fmla="val 101583"/>
              <a:gd name="adj3" fmla="val 26722"/>
              <a:gd name="adj4" fmla="val 119671"/>
            </a:avLst>
          </a:prstGeom>
          <a:solidFill>
            <a:srgbClr val="0070C0"/>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1800" b="1">
                <a:solidFill>
                  <a:schemeClr val="bg1"/>
                </a:solidFill>
                <a:latin typeface="Calibri" pitchFamily="34" charset="0"/>
              </a:rPr>
              <a:t>4.1. Veiklos planavimas ir organizavimas</a:t>
            </a:r>
            <a:endParaRPr lang="lt-LT" altLang="lt-LT" sz="1800" b="1">
              <a:solidFill>
                <a:schemeClr val="bg1"/>
              </a:solidFill>
            </a:endParaRPr>
          </a:p>
        </p:txBody>
      </p:sp>
      <p:sp>
        <p:nvSpPr>
          <p:cNvPr id="16" name="AutoShape 8"/>
          <p:cNvSpPr>
            <a:spLocks/>
          </p:cNvSpPr>
          <p:nvPr/>
        </p:nvSpPr>
        <p:spPr bwMode="auto">
          <a:xfrm>
            <a:off x="35985" y="404816"/>
            <a:ext cx="2639483" cy="1062037"/>
          </a:xfrm>
          <a:prstGeom prst="borderCallout1">
            <a:avLst>
              <a:gd name="adj1" fmla="val 151398"/>
              <a:gd name="adj2" fmla="val 82907"/>
              <a:gd name="adj3" fmla="val 100773"/>
              <a:gd name="adj4" fmla="val 62000"/>
            </a:avLst>
          </a:prstGeom>
          <a:solidFill>
            <a:srgbClr val="0070C0"/>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1800" b="1">
                <a:solidFill>
                  <a:schemeClr val="bg1"/>
                </a:solidFill>
                <a:latin typeface="Calibri" pitchFamily="34" charset="0"/>
              </a:rPr>
              <a:t>4.2. Mokymasis ir veikimas komandomis</a:t>
            </a:r>
            <a:endParaRPr lang="lt-LT" altLang="lt-LT" sz="1800" b="1">
              <a:solidFill>
                <a:schemeClr val="bg1"/>
              </a:solidFill>
            </a:endParaRPr>
          </a:p>
        </p:txBody>
      </p:sp>
      <p:sp>
        <p:nvSpPr>
          <p:cNvPr id="17" name="AutoShape 8"/>
          <p:cNvSpPr>
            <a:spLocks/>
          </p:cNvSpPr>
          <p:nvPr/>
        </p:nvSpPr>
        <p:spPr bwMode="auto">
          <a:xfrm>
            <a:off x="2887132" y="79375"/>
            <a:ext cx="3073401" cy="903288"/>
          </a:xfrm>
          <a:prstGeom prst="borderCallout1">
            <a:avLst>
              <a:gd name="adj1" fmla="val 159616"/>
              <a:gd name="adj2" fmla="val 28153"/>
              <a:gd name="adj3" fmla="val 96667"/>
              <a:gd name="adj4" fmla="val 28384"/>
            </a:avLst>
          </a:prstGeom>
          <a:solidFill>
            <a:srgbClr val="0070C0"/>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lt-LT" altLang="lt-LT" sz="1800" b="1">
                <a:solidFill>
                  <a:schemeClr val="bg1"/>
                </a:solidFill>
                <a:latin typeface="Calibri" pitchFamily="34" charset="0"/>
              </a:rPr>
              <a:t>4.3. Asmeninis meistriškumas</a:t>
            </a:r>
            <a:endParaRPr lang="lt-LT" altLang="lt-LT" sz="1800" b="1">
              <a:solidFill>
                <a:schemeClr val="bg1"/>
              </a:solidFill>
            </a:endParaRPr>
          </a:p>
        </p:txBody>
      </p:sp>
      <p:sp>
        <p:nvSpPr>
          <p:cNvPr id="28690" name="Stačiakampis 17"/>
          <p:cNvSpPr>
            <a:spLocks noChangeArrowheads="1"/>
          </p:cNvSpPr>
          <p:nvPr/>
        </p:nvSpPr>
        <p:spPr bwMode="auto">
          <a:xfrm>
            <a:off x="5960534" y="5955322"/>
            <a:ext cx="5926667" cy="828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lt-LT" altLang="lt-LT" sz="1800" dirty="0"/>
              <a:t>4 sritys, 11 temų, 25 rodikliai – </a:t>
            </a:r>
          </a:p>
          <a:p>
            <a:pPr eaLnBrk="1" hangingPunct="1">
              <a:spcBef>
                <a:spcPct val="0"/>
              </a:spcBef>
              <a:buFontTx/>
              <a:buNone/>
            </a:pPr>
            <a:r>
              <a:rPr lang="lt-LT" altLang="lt-LT" sz="1800" dirty="0"/>
              <a:t>67 raktiniai žodžiai ir jų paaiškinimai </a:t>
            </a:r>
          </a:p>
        </p:txBody>
      </p:sp>
    </p:spTree>
    <p:extLst>
      <p:ext uri="{BB962C8B-B14F-4D97-AF65-F5344CB8AC3E}">
        <p14:creationId xmlns:p14="http://schemas.microsoft.com/office/powerpoint/2010/main" val="1074171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08000" y="882650"/>
            <a:ext cx="10668000" cy="5410200"/>
          </a:xfrm>
          <a:prstGeom prst="rect">
            <a:avLst/>
          </a:prstGeom>
          <a:solidFill>
            <a:srgbClr val="FFFF99">
              <a:alpha val="32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lt-LT" altLang="lt-LT" sz="8000">
              <a:solidFill>
                <a:srgbClr val="FFCC66"/>
              </a:solidFill>
              <a:effectLst>
                <a:outerShdw blurRad="38100" dist="38100" dir="2700000" algn="tl">
                  <a:srgbClr val="000000"/>
                </a:outerShdw>
              </a:effectLst>
            </a:endParaRPr>
          </a:p>
        </p:txBody>
      </p:sp>
      <p:sp>
        <p:nvSpPr>
          <p:cNvPr id="32771" name="AutoShape 6"/>
          <p:cNvSpPr>
            <a:spLocks noChangeArrowheads="1"/>
          </p:cNvSpPr>
          <p:nvPr/>
        </p:nvSpPr>
        <p:spPr bwMode="auto">
          <a:xfrm>
            <a:off x="2032000" y="1371600"/>
            <a:ext cx="4775200" cy="2514600"/>
          </a:xfrm>
          <a:prstGeom prst="plus">
            <a:avLst>
              <a:gd name="adj" fmla="val 25000"/>
            </a:avLst>
          </a:prstGeom>
          <a:solidFill>
            <a:srgbClr val="FF6600">
              <a:alpha val="7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lt-LT" sz="2800" b="1">
                <a:latin typeface="Arial" charset="0"/>
              </a:rPr>
              <a:t>1. </a:t>
            </a:r>
            <a:r>
              <a:rPr lang="lt-LT" altLang="lt-LT" sz="2800" b="1">
                <a:latin typeface="Arial" charset="0"/>
              </a:rPr>
              <a:t>Rezultatai</a:t>
            </a:r>
          </a:p>
        </p:txBody>
      </p:sp>
      <p:sp>
        <p:nvSpPr>
          <p:cNvPr id="32772" name="AutoShape 7"/>
          <p:cNvSpPr>
            <a:spLocks/>
          </p:cNvSpPr>
          <p:nvPr/>
        </p:nvSpPr>
        <p:spPr bwMode="auto">
          <a:xfrm>
            <a:off x="7620000" y="1219200"/>
            <a:ext cx="3251200" cy="838200"/>
          </a:xfrm>
          <a:prstGeom prst="borderCallout1">
            <a:avLst>
              <a:gd name="adj1" fmla="val 13634"/>
              <a:gd name="adj2" fmla="val -3333"/>
              <a:gd name="adj3" fmla="val 115532"/>
              <a:gd name="adj4" fmla="val -24861"/>
            </a:avLst>
          </a:prstGeom>
          <a:solidFill>
            <a:srgbClr val="FF6600">
              <a:alpha val="47842"/>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lt-LT" altLang="lt-LT" sz="2400">
                <a:latin typeface="Arial" charset="0"/>
              </a:rPr>
              <a:t>1.1. Asmenybės branda</a:t>
            </a:r>
            <a:endParaRPr lang="en-US" altLang="lt-LT" sz="2400">
              <a:latin typeface="Arial" charset="0"/>
            </a:endParaRPr>
          </a:p>
        </p:txBody>
      </p:sp>
      <p:sp>
        <p:nvSpPr>
          <p:cNvPr id="5125" name="AutoShape 8"/>
          <p:cNvSpPr>
            <a:spLocks/>
          </p:cNvSpPr>
          <p:nvPr/>
        </p:nvSpPr>
        <p:spPr bwMode="auto">
          <a:xfrm>
            <a:off x="7721600" y="2370138"/>
            <a:ext cx="3149600" cy="906462"/>
          </a:xfrm>
          <a:prstGeom prst="borderCallout1">
            <a:avLst>
              <a:gd name="adj1" fmla="val 15000"/>
              <a:gd name="adj2" fmla="val -3449"/>
              <a:gd name="adj3" fmla="val 89167"/>
              <a:gd name="adj4" fmla="val -28949"/>
            </a:avLst>
          </a:prstGeom>
          <a:solidFill>
            <a:srgbClr val="FF6600">
              <a:alpha val="4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0"/>
              </a:spcBef>
              <a:buFontTx/>
              <a:buNone/>
              <a:defRPr/>
            </a:pPr>
            <a:r>
              <a:rPr lang="lt-LT" altLang="lt-LT" sz="2400" u="sng" dirty="0" smtClean="0">
                <a:solidFill>
                  <a:schemeClr val="accent1">
                    <a:lumMod val="50000"/>
                  </a:schemeClr>
                </a:solidFill>
              </a:rPr>
              <a:t>1.2. Pasiekimai ir     pažanga</a:t>
            </a:r>
            <a:endParaRPr lang="en-US" altLang="lt-LT" sz="2400" u="sng" dirty="0" smtClean="0">
              <a:solidFill>
                <a:schemeClr val="accent1">
                  <a:lumMod val="50000"/>
                </a:schemeClr>
              </a:solidFill>
            </a:endParaRPr>
          </a:p>
        </p:txBody>
      </p:sp>
      <p:sp>
        <p:nvSpPr>
          <p:cNvPr id="32774" name="Rectangle 19"/>
          <p:cNvSpPr>
            <a:spLocks noChangeArrowheads="1"/>
          </p:cNvSpPr>
          <p:nvPr/>
        </p:nvSpPr>
        <p:spPr bwMode="auto">
          <a:xfrm>
            <a:off x="3454400" y="274638"/>
            <a:ext cx="589280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lt-LT" altLang="lt-LT">
                <a:solidFill>
                  <a:schemeClr val="tx2"/>
                </a:solidFill>
                <a:latin typeface="Arial" charset="0"/>
              </a:rPr>
              <a:t>Įsivertinimo sritis</a:t>
            </a:r>
            <a:endParaRPr lang="en-US" altLang="lt-LT">
              <a:solidFill>
                <a:schemeClr val="tx2"/>
              </a:solidFill>
              <a:latin typeface="Arial" charset="0"/>
            </a:endParaRPr>
          </a:p>
        </p:txBody>
      </p:sp>
    </p:spTree>
    <p:extLst>
      <p:ext uri="{BB962C8B-B14F-4D97-AF65-F5344CB8AC3E}">
        <p14:creationId xmlns:p14="http://schemas.microsoft.com/office/powerpoint/2010/main" val="420479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tačiakampis 1"/>
          <p:cNvSpPr>
            <a:spLocks noChangeArrowheads="1"/>
          </p:cNvSpPr>
          <p:nvPr/>
        </p:nvSpPr>
        <p:spPr bwMode="auto">
          <a:xfrm>
            <a:off x="894862" y="520701"/>
            <a:ext cx="2569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b="1" dirty="0">
                <a:latin typeface="Arial" charset="0"/>
              </a:rPr>
              <a:t>1.2.1.</a:t>
            </a:r>
            <a:r>
              <a:rPr lang="lt-LT" altLang="lt-LT" sz="1800" dirty="0">
                <a:latin typeface="Arial" charset="0"/>
              </a:rPr>
              <a:t> </a:t>
            </a:r>
            <a:r>
              <a:rPr lang="lt-LT" altLang="lt-LT" sz="1800" b="1" dirty="0">
                <a:latin typeface="Arial" charset="0"/>
              </a:rPr>
              <a:t>Mokinio </a:t>
            </a:r>
          </a:p>
          <a:p>
            <a:pPr eaLnBrk="1" hangingPunct="1">
              <a:spcBef>
                <a:spcPct val="0"/>
              </a:spcBef>
              <a:buFontTx/>
              <a:buNone/>
            </a:pPr>
            <a:r>
              <a:rPr lang="lt-LT" altLang="lt-LT" sz="1800" b="1" dirty="0">
                <a:latin typeface="Arial" charset="0"/>
              </a:rPr>
              <a:t>pasiekimai ir pažanga</a:t>
            </a:r>
            <a:endParaRPr lang="lt-LT" altLang="lt-LT" sz="1800" dirty="0">
              <a:latin typeface="Arial" charset="0"/>
            </a:endParaRPr>
          </a:p>
        </p:txBody>
      </p:sp>
      <p:sp>
        <p:nvSpPr>
          <p:cNvPr id="33795" name="Stačiakampis 2"/>
          <p:cNvSpPr>
            <a:spLocks noChangeArrowheads="1"/>
          </p:cNvSpPr>
          <p:nvPr/>
        </p:nvSpPr>
        <p:spPr bwMode="auto">
          <a:xfrm>
            <a:off x="7477370" y="520701"/>
            <a:ext cx="256993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b="1">
                <a:latin typeface="Arial" charset="0"/>
              </a:rPr>
              <a:t>1.2.2. Mokyklos </a:t>
            </a:r>
          </a:p>
          <a:p>
            <a:pPr eaLnBrk="1" hangingPunct="1">
              <a:spcBef>
                <a:spcPct val="0"/>
              </a:spcBef>
              <a:buFontTx/>
              <a:buNone/>
            </a:pPr>
            <a:r>
              <a:rPr lang="lt-LT" altLang="lt-LT" sz="1800" b="1">
                <a:latin typeface="Arial" charset="0"/>
              </a:rPr>
              <a:t>pasiekimai ir pažanga</a:t>
            </a:r>
            <a:endParaRPr lang="lt-LT" altLang="lt-LT" sz="1800">
              <a:latin typeface="Arial" charset="0"/>
            </a:endParaRPr>
          </a:p>
        </p:txBody>
      </p:sp>
      <p:sp>
        <p:nvSpPr>
          <p:cNvPr id="33796" name="Stačiakampis 3"/>
          <p:cNvSpPr>
            <a:spLocks noChangeArrowheads="1"/>
          </p:cNvSpPr>
          <p:nvPr/>
        </p:nvSpPr>
        <p:spPr bwMode="auto">
          <a:xfrm>
            <a:off x="402980" y="1908175"/>
            <a:ext cx="1544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dirty="0">
                <a:latin typeface="Arial" charset="0"/>
              </a:rPr>
              <a:t>Optimalumas</a:t>
            </a:r>
            <a:endParaRPr lang="lt-LT" altLang="lt-LT" sz="1800" dirty="0">
              <a:latin typeface="Arial" charset="0"/>
            </a:endParaRPr>
          </a:p>
        </p:txBody>
      </p:sp>
      <p:sp>
        <p:nvSpPr>
          <p:cNvPr id="33797" name="Stačiakampis 6"/>
          <p:cNvSpPr>
            <a:spLocks noChangeArrowheads="1"/>
          </p:cNvSpPr>
          <p:nvPr/>
        </p:nvSpPr>
        <p:spPr bwMode="auto">
          <a:xfrm>
            <a:off x="2256693" y="3733800"/>
            <a:ext cx="228795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a:latin typeface="Arial" charset="0"/>
              </a:rPr>
              <a:t>Pažangos </a:t>
            </a:r>
          </a:p>
          <a:p>
            <a:pPr eaLnBrk="1" hangingPunct="1">
              <a:spcBef>
                <a:spcPct val="0"/>
              </a:spcBef>
              <a:buFontTx/>
              <a:buNone/>
            </a:pPr>
            <a:r>
              <a:rPr lang="lt-LT" altLang="lt-LT" sz="1800" i="1">
                <a:latin typeface="Arial" charset="0"/>
              </a:rPr>
              <a:t>pastovumas</a:t>
            </a:r>
            <a:endParaRPr lang="lt-LT" altLang="lt-LT" sz="1800">
              <a:latin typeface="Arial" charset="0"/>
            </a:endParaRPr>
          </a:p>
        </p:txBody>
      </p:sp>
      <p:cxnSp>
        <p:nvCxnSpPr>
          <p:cNvPr id="9" name="Tiesioji rodyklės jungtis 8"/>
          <p:cNvCxnSpPr/>
          <p:nvPr/>
        </p:nvCxnSpPr>
        <p:spPr>
          <a:xfrm>
            <a:off x="1168400" y="1166814"/>
            <a:ext cx="0" cy="738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Tiesioji rodyklės jungtis 10"/>
          <p:cNvCxnSpPr/>
          <p:nvPr/>
        </p:nvCxnSpPr>
        <p:spPr>
          <a:xfrm>
            <a:off x="3556000" y="1166814"/>
            <a:ext cx="0" cy="738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Tiesioji rodyklės jungtis 12"/>
          <p:cNvCxnSpPr>
            <a:stCxn id="33794" idx="2"/>
          </p:cNvCxnSpPr>
          <p:nvPr/>
        </p:nvCxnSpPr>
        <p:spPr>
          <a:xfrm>
            <a:off x="2179829" y="1167032"/>
            <a:ext cx="0" cy="1692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Tiesioji rodyklės jungtis 14"/>
          <p:cNvCxnSpPr/>
          <p:nvPr/>
        </p:nvCxnSpPr>
        <p:spPr>
          <a:xfrm>
            <a:off x="3015175" y="1173799"/>
            <a:ext cx="0" cy="25860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02" name="Stačiakampis 15"/>
          <p:cNvSpPr>
            <a:spLocks noChangeArrowheads="1"/>
          </p:cNvSpPr>
          <p:nvPr/>
        </p:nvSpPr>
        <p:spPr bwMode="auto">
          <a:xfrm>
            <a:off x="6756401" y="1643064"/>
            <a:ext cx="18261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a:latin typeface="Arial" charset="0"/>
              </a:rPr>
              <a:t>Rezultatyvumas</a:t>
            </a:r>
            <a:endParaRPr lang="lt-LT" altLang="lt-LT" sz="1800">
              <a:latin typeface="Arial" charset="0"/>
            </a:endParaRPr>
          </a:p>
        </p:txBody>
      </p:sp>
      <p:sp>
        <p:nvSpPr>
          <p:cNvPr id="33803" name="Stačiakampis 16"/>
          <p:cNvSpPr>
            <a:spLocks noChangeArrowheads="1"/>
          </p:cNvSpPr>
          <p:nvPr/>
        </p:nvSpPr>
        <p:spPr bwMode="auto">
          <a:xfrm>
            <a:off x="7156940" y="2808288"/>
            <a:ext cx="1723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a:latin typeface="Arial" charset="0"/>
              </a:rPr>
              <a:t>Stebėsenos </a:t>
            </a:r>
          </a:p>
          <a:p>
            <a:pPr eaLnBrk="1" hangingPunct="1">
              <a:spcBef>
                <a:spcPct val="0"/>
              </a:spcBef>
              <a:buFontTx/>
              <a:buNone/>
            </a:pPr>
            <a:r>
              <a:rPr lang="lt-LT" altLang="lt-LT" sz="1800" i="1">
                <a:latin typeface="Arial" charset="0"/>
              </a:rPr>
              <a:t>sistemingumas</a:t>
            </a:r>
            <a:endParaRPr lang="lt-LT" altLang="lt-LT" sz="1800">
              <a:latin typeface="Arial" charset="0"/>
            </a:endParaRPr>
          </a:p>
        </p:txBody>
      </p:sp>
      <p:sp>
        <p:nvSpPr>
          <p:cNvPr id="33804" name="Stačiakampis 17"/>
          <p:cNvSpPr>
            <a:spLocks noChangeArrowheads="1"/>
          </p:cNvSpPr>
          <p:nvPr/>
        </p:nvSpPr>
        <p:spPr bwMode="auto">
          <a:xfrm>
            <a:off x="8622324" y="4194176"/>
            <a:ext cx="150554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dirty="0">
                <a:latin typeface="Arial" charset="0"/>
              </a:rPr>
              <a:t>Pasiekimų ir </a:t>
            </a:r>
          </a:p>
          <a:p>
            <a:pPr eaLnBrk="1" hangingPunct="1">
              <a:spcBef>
                <a:spcPct val="0"/>
              </a:spcBef>
              <a:buFontTx/>
              <a:buNone/>
            </a:pPr>
            <a:r>
              <a:rPr lang="lt-LT" altLang="lt-LT" sz="1800" i="1" dirty="0">
                <a:latin typeface="Arial" charset="0"/>
              </a:rPr>
              <a:t>pažangos </a:t>
            </a:r>
          </a:p>
          <a:p>
            <a:pPr eaLnBrk="1" hangingPunct="1">
              <a:spcBef>
                <a:spcPct val="0"/>
              </a:spcBef>
              <a:buFontTx/>
              <a:buNone/>
            </a:pPr>
            <a:r>
              <a:rPr lang="lt-LT" altLang="lt-LT" sz="1800" i="1" dirty="0">
                <a:latin typeface="Arial" charset="0"/>
              </a:rPr>
              <a:t>pagrįstumas</a:t>
            </a:r>
            <a:endParaRPr lang="lt-LT" altLang="lt-LT" sz="1800" dirty="0">
              <a:latin typeface="Arial" charset="0"/>
            </a:endParaRPr>
          </a:p>
        </p:txBody>
      </p:sp>
      <p:sp>
        <p:nvSpPr>
          <p:cNvPr id="33805" name="Stačiakampis 18"/>
          <p:cNvSpPr>
            <a:spLocks noChangeArrowheads="1"/>
          </p:cNvSpPr>
          <p:nvPr/>
        </p:nvSpPr>
        <p:spPr bwMode="auto">
          <a:xfrm>
            <a:off x="9581662" y="2622550"/>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lt-LT" altLang="lt-LT" sz="1800" i="1">
                <a:latin typeface="Arial" charset="0"/>
              </a:rPr>
              <a:t>Atskaitomybė</a:t>
            </a:r>
            <a:endParaRPr lang="lt-LT" altLang="lt-LT" sz="1800">
              <a:latin typeface="Arial" charset="0"/>
            </a:endParaRPr>
          </a:p>
        </p:txBody>
      </p:sp>
      <p:cxnSp>
        <p:nvCxnSpPr>
          <p:cNvPr id="21" name="Tiesioji rodyklės jungtis 20"/>
          <p:cNvCxnSpPr>
            <a:endCxn id="33802" idx="0"/>
          </p:cNvCxnSpPr>
          <p:nvPr/>
        </p:nvCxnSpPr>
        <p:spPr>
          <a:xfrm>
            <a:off x="7669471" y="1166813"/>
            <a:ext cx="1" cy="47625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Tiesioji rodyklės jungtis 22"/>
          <p:cNvCxnSpPr/>
          <p:nvPr/>
        </p:nvCxnSpPr>
        <p:spPr>
          <a:xfrm>
            <a:off x="8582542" y="1243528"/>
            <a:ext cx="0" cy="1692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Tiesioji rodyklės jungtis 24"/>
          <p:cNvCxnSpPr/>
          <p:nvPr/>
        </p:nvCxnSpPr>
        <p:spPr>
          <a:xfrm>
            <a:off x="10261600" y="1166813"/>
            <a:ext cx="0" cy="14827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Tiesioji rodyklės jungtis 27"/>
          <p:cNvCxnSpPr/>
          <p:nvPr/>
        </p:nvCxnSpPr>
        <p:spPr>
          <a:xfrm>
            <a:off x="9311640" y="1243528"/>
            <a:ext cx="0" cy="27036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810" name="Stačiakampis 1"/>
          <p:cNvSpPr>
            <a:spLocks noChangeArrowheads="1"/>
          </p:cNvSpPr>
          <p:nvPr/>
        </p:nvSpPr>
        <p:spPr bwMode="auto">
          <a:xfrm>
            <a:off x="3945914" y="296864"/>
            <a:ext cx="32880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lt-LT" altLang="lt-LT" sz="1800" b="1" u="sng">
                <a:latin typeface="Arial" charset="0"/>
              </a:rPr>
              <a:t>1.2. Pasiekimai ir     pažanga</a:t>
            </a:r>
            <a:endParaRPr lang="en-US" altLang="lt-LT" sz="1800" b="1" u="sng">
              <a:latin typeface="Arial" charset="0"/>
            </a:endParaRPr>
          </a:p>
        </p:txBody>
      </p:sp>
      <p:sp>
        <p:nvSpPr>
          <p:cNvPr id="33811" name="AutoShape 6"/>
          <p:cNvSpPr>
            <a:spLocks noChangeArrowheads="1"/>
          </p:cNvSpPr>
          <p:nvPr/>
        </p:nvSpPr>
        <p:spPr bwMode="auto">
          <a:xfrm>
            <a:off x="894862" y="4724401"/>
            <a:ext cx="3251200" cy="822325"/>
          </a:xfrm>
          <a:prstGeom prst="plus">
            <a:avLst>
              <a:gd name="adj" fmla="val 25000"/>
            </a:avLst>
          </a:prstGeom>
          <a:solidFill>
            <a:srgbClr val="FF6600">
              <a:alpha val="7999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lt-LT" sz="2800" b="1">
                <a:latin typeface="Arial" charset="0"/>
              </a:rPr>
              <a:t>1. </a:t>
            </a:r>
            <a:r>
              <a:rPr lang="lt-LT" altLang="lt-LT" sz="2800" b="1">
                <a:latin typeface="Arial" charset="0"/>
              </a:rPr>
              <a:t>Rezultatai</a:t>
            </a:r>
          </a:p>
        </p:txBody>
      </p:sp>
      <p:pic>
        <p:nvPicPr>
          <p:cNvPr id="33812"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93" y="2816226"/>
            <a:ext cx="222738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81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9016" y="1982788"/>
            <a:ext cx="2270369"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931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64920" y="891122"/>
            <a:ext cx="1752600" cy="2585323"/>
          </a:xfrm>
          <a:prstGeom prst="rect">
            <a:avLst/>
          </a:prstGeom>
          <a:noFill/>
        </p:spPr>
        <p:txBody>
          <a:bodyPr wrap="square" rtlCol="0">
            <a:spAutoFit/>
          </a:bodyPr>
          <a:lstStyle/>
          <a:p>
            <a:r>
              <a:rPr lang="lt-LT" dirty="0" smtClean="0"/>
              <a:t>Kiekvieno mokinio kompetencijų lygis atitinka jo amžiui ir individualioms galioms keliamus tikslus</a:t>
            </a:r>
            <a:endParaRPr lang="lt-LT" dirty="0"/>
          </a:p>
        </p:txBody>
      </p:sp>
      <p:sp>
        <p:nvSpPr>
          <p:cNvPr id="4" name="TextBox 3"/>
          <p:cNvSpPr txBox="1"/>
          <p:nvPr/>
        </p:nvSpPr>
        <p:spPr>
          <a:xfrm>
            <a:off x="3520440" y="1005839"/>
            <a:ext cx="1752600" cy="1754326"/>
          </a:xfrm>
          <a:prstGeom prst="rect">
            <a:avLst/>
          </a:prstGeom>
          <a:noFill/>
        </p:spPr>
        <p:txBody>
          <a:bodyPr wrap="square" rtlCol="0">
            <a:spAutoFit/>
          </a:bodyPr>
          <a:lstStyle/>
          <a:p>
            <a:r>
              <a:rPr lang="lt-LT" dirty="0" smtClean="0"/>
              <a:t>Mokinio pažanga yra visuminė ir nuolatinė visose ugdymo srityse</a:t>
            </a:r>
            <a:endParaRPr lang="lt-LT" dirty="0"/>
          </a:p>
        </p:txBody>
      </p:sp>
      <p:sp>
        <p:nvSpPr>
          <p:cNvPr id="5" name="TextBox 4"/>
          <p:cNvSpPr txBox="1"/>
          <p:nvPr/>
        </p:nvSpPr>
        <p:spPr>
          <a:xfrm>
            <a:off x="5760720" y="1005839"/>
            <a:ext cx="1752600" cy="2585323"/>
          </a:xfrm>
          <a:prstGeom prst="rect">
            <a:avLst/>
          </a:prstGeom>
          <a:noFill/>
        </p:spPr>
        <p:txBody>
          <a:bodyPr wrap="square" rtlCol="0">
            <a:spAutoFit/>
          </a:bodyPr>
          <a:lstStyle/>
          <a:p>
            <a:r>
              <a:rPr lang="lt-LT" dirty="0" smtClean="0"/>
              <a:t>Pažanga pastovi. Mokinys nuolat ir nuosekliai įgyja naujų gebėjimų, tvirtesnių vertybinių nuostatų</a:t>
            </a:r>
            <a:endParaRPr lang="lt-LT" dirty="0"/>
          </a:p>
        </p:txBody>
      </p:sp>
      <p:sp>
        <p:nvSpPr>
          <p:cNvPr id="6" name="TextBox 5"/>
          <p:cNvSpPr txBox="1"/>
          <p:nvPr/>
        </p:nvSpPr>
        <p:spPr>
          <a:xfrm>
            <a:off x="8366760" y="1029621"/>
            <a:ext cx="1752600" cy="2308324"/>
          </a:xfrm>
          <a:prstGeom prst="rect">
            <a:avLst/>
          </a:prstGeom>
          <a:noFill/>
        </p:spPr>
        <p:txBody>
          <a:bodyPr wrap="square" rtlCol="0">
            <a:spAutoFit/>
          </a:bodyPr>
          <a:lstStyle/>
          <a:p>
            <a:r>
              <a:rPr lang="lt-LT" dirty="0" smtClean="0"/>
              <a:t>Pasiekimų asmeniškumas – individualūs mokinio pasiekimai matomi, atpažįstami, pripažįstami</a:t>
            </a:r>
            <a:endParaRPr lang="lt-LT" dirty="0"/>
          </a:p>
        </p:txBody>
      </p:sp>
      <p:sp>
        <p:nvSpPr>
          <p:cNvPr id="7" name="TextBox 6"/>
          <p:cNvSpPr txBox="1"/>
          <p:nvPr/>
        </p:nvSpPr>
        <p:spPr>
          <a:xfrm>
            <a:off x="1280160" y="3817202"/>
            <a:ext cx="1752600" cy="2031325"/>
          </a:xfrm>
          <a:prstGeom prst="rect">
            <a:avLst/>
          </a:prstGeom>
          <a:noFill/>
        </p:spPr>
        <p:txBody>
          <a:bodyPr wrap="square" rtlCol="0">
            <a:spAutoFit/>
          </a:bodyPr>
          <a:lstStyle/>
          <a:p>
            <a:r>
              <a:rPr lang="lt-LT" dirty="0" smtClean="0"/>
              <a:t>Mokinių pasiekimai atitinka BP programose keliamus tikslus ir mokinių galias</a:t>
            </a:r>
            <a:endParaRPr lang="lt-LT" dirty="0"/>
          </a:p>
        </p:txBody>
      </p:sp>
      <p:sp>
        <p:nvSpPr>
          <p:cNvPr id="8" name="TextBox 7"/>
          <p:cNvSpPr txBox="1"/>
          <p:nvPr/>
        </p:nvSpPr>
        <p:spPr>
          <a:xfrm>
            <a:off x="3520440" y="3920754"/>
            <a:ext cx="1752600" cy="2031325"/>
          </a:xfrm>
          <a:prstGeom prst="rect">
            <a:avLst/>
          </a:prstGeom>
          <a:noFill/>
        </p:spPr>
        <p:txBody>
          <a:bodyPr wrap="square" rtlCol="0">
            <a:spAutoFit/>
          </a:bodyPr>
          <a:lstStyle/>
          <a:p>
            <a:r>
              <a:rPr lang="lt-LT" dirty="0" smtClean="0"/>
              <a:t>Mokykloje analizuojami apibendrinti atskiro mokymosi laikotarpio rezultatai</a:t>
            </a:r>
            <a:endParaRPr lang="lt-LT" dirty="0"/>
          </a:p>
        </p:txBody>
      </p:sp>
      <p:sp>
        <p:nvSpPr>
          <p:cNvPr id="9" name="TextBox 8"/>
          <p:cNvSpPr txBox="1"/>
          <p:nvPr/>
        </p:nvSpPr>
        <p:spPr>
          <a:xfrm>
            <a:off x="5760720" y="3969601"/>
            <a:ext cx="1752600" cy="2308324"/>
          </a:xfrm>
          <a:prstGeom prst="rect">
            <a:avLst/>
          </a:prstGeom>
          <a:noFill/>
        </p:spPr>
        <p:txBody>
          <a:bodyPr wrap="square" rtlCol="0">
            <a:spAutoFit/>
          </a:bodyPr>
          <a:lstStyle/>
          <a:p>
            <a:r>
              <a:rPr lang="lt-LT" dirty="0" smtClean="0"/>
              <a:t>Mokytojai yra įvaldę įvairias vertinimo strategijas ir būdus mokinio pažangos stebėjimui ir įvertinimui</a:t>
            </a:r>
            <a:endParaRPr lang="lt-LT" dirty="0"/>
          </a:p>
        </p:txBody>
      </p:sp>
      <p:sp>
        <p:nvSpPr>
          <p:cNvPr id="10" name="TextBox 9"/>
          <p:cNvSpPr txBox="1"/>
          <p:nvPr/>
        </p:nvSpPr>
        <p:spPr>
          <a:xfrm>
            <a:off x="8382000" y="3983497"/>
            <a:ext cx="1752600" cy="2585323"/>
          </a:xfrm>
          <a:prstGeom prst="rect">
            <a:avLst/>
          </a:prstGeom>
          <a:noFill/>
        </p:spPr>
        <p:txBody>
          <a:bodyPr wrap="square" rtlCol="0">
            <a:spAutoFit/>
          </a:bodyPr>
          <a:lstStyle/>
          <a:p>
            <a:r>
              <a:rPr lang="lt-LT" dirty="0" smtClean="0"/>
              <a:t>Mokykla atsakingai teikia duomenis apie mokyklos pasiekimus įvairioms interesų grupėms</a:t>
            </a:r>
            <a:endParaRPr lang="lt-LT"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4164" y="1155945"/>
            <a:ext cx="1142556" cy="1142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2946" y="3969601"/>
            <a:ext cx="1736174" cy="101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94562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6"/>
          <p:cNvSpPr>
            <a:spLocks noGrp="1"/>
          </p:cNvSpPr>
          <p:nvPr>
            <p:ph type="title"/>
          </p:nvPr>
        </p:nvSpPr>
        <p:spPr/>
        <p:txBody>
          <a:bodyPr/>
          <a:lstStyle/>
          <a:p>
            <a:r>
              <a:rPr lang="lt-LT" altLang="en-US" b="1" smtClean="0"/>
              <a:t>Kas yra pažanga švietime?</a:t>
            </a:r>
            <a:endParaRPr lang="en-US" altLang="en-US" smtClean="0"/>
          </a:p>
        </p:txBody>
      </p:sp>
      <p:sp>
        <p:nvSpPr>
          <p:cNvPr id="8" name="Content Placeholder 7"/>
          <p:cNvSpPr>
            <a:spLocks noGrp="1"/>
          </p:cNvSpPr>
          <p:nvPr>
            <p:ph idx="1"/>
          </p:nvPr>
        </p:nvSpPr>
        <p:spPr/>
        <p:txBody>
          <a:bodyPr/>
          <a:lstStyle/>
          <a:p>
            <a:pPr marL="0" indent="0">
              <a:buFontTx/>
              <a:buNone/>
              <a:defRPr/>
            </a:pPr>
            <a:r>
              <a:rPr lang="lt-LT" b="1" i="1" dirty="0" smtClean="0"/>
              <a:t>Pažanga</a:t>
            </a:r>
            <a:r>
              <a:rPr lang="lt-LT" dirty="0" smtClean="0"/>
              <a:t> – tai:</a:t>
            </a:r>
          </a:p>
          <a:p>
            <a:pPr>
              <a:defRPr/>
            </a:pPr>
            <a:r>
              <a:rPr lang="lt-LT" dirty="0" smtClean="0"/>
              <a:t>judėjimas </a:t>
            </a:r>
            <a:r>
              <a:rPr lang="lt-LT" dirty="0"/>
              <a:t>į tobulesnį būvį, aukštesnę pakopą. </a:t>
            </a:r>
            <a:endParaRPr lang="en-US" dirty="0"/>
          </a:p>
          <a:p>
            <a:pPr>
              <a:defRPr/>
            </a:pPr>
            <a:r>
              <a:rPr lang="lt-LT" dirty="0" smtClean="0"/>
              <a:t>augimas, vystymasis</a:t>
            </a:r>
            <a:r>
              <a:rPr lang="lt-LT" dirty="0"/>
              <a:t>, besitęsiantis </a:t>
            </a:r>
            <a:r>
              <a:rPr lang="lt-LT" dirty="0" smtClean="0"/>
              <a:t>gerėjimas.</a:t>
            </a:r>
            <a:endParaRPr lang="en-US" dirty="0"/>
          </a:p>
          <a:p>
            <a:pPr>
              <a:defRPr/>
            </a:pPr>
            <a:r>
              <a:rPr lang="lt-LT" dirty="0" smtClean="0"/>
              <a:t>raida</a:t>
            </a:r>
            <a:r>
              <a:rPr lang="lt-LT" dirty="0"/>
              <a:t>, kuri rodo aukštesnį lygį nei buvęs prieš tai.</a:t>
            </a:r>
            <a:endParaRPr lang="en-US" dirty="0"/>
          </a:p>
        </p:txBody>
      </p:sp>
    </p:spTree>
    <p:extLst>
      <p:ext uri="{BB962C8B-B14F-4D97-AF65-F5344CB8AC3E}">
        <p14:creationId xmlns:p14="http://schemas.microsoft.com/office/powerpoint/2010/main" val="11165258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NMVA">
  <a:themeElements>
    <a:clrScheme name="NMVA PREZ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MVA PREZ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altLang="lt-LT"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lt-LT" altLang="lt-LT" sz="1800" b="0" i="0" u="none" strike="noStrike" cap="none" normalizeH="0" baseline="0" smtClean="0">
            <a:ln>
              <a:noFill/>
            </a:ln>
            <a:solidFill>
              <a:schemeClr val="tx1"/>
            </a:solidFill>
            <a:effectLst/>
            <a:latin typeface="Arial" charset="0"/>
          </a:defRPr>
        </a:defPPr>
      </a:lstStyle>
    </a:lnDef>
  </a:objectDefaults>
  <a:extraClrSchemeLst>
    <a:extraClrScheme>
      <a:clrScheme name="NMVA PREZ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MVA PREZEN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MVA PREZEN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MVA PREZEN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MVA PREZEN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MVA PREZEN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MVA PREZEN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MVA PREZEN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MVA PREZEN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MVA PREZEN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MVA PREZEN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MVA PREZEN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 NMVA</Template>
  <TotalTime>392</TotalTime>
  <Words>1789</Words>
  <Application>Microsoft Office PowerPoint</Application>
  <PresentationFormat>Plačiaekranė</PresentationFormat>
  <Paragraphs>249</Paragraphs>
  <Slides>25</Slides>
  <Notes>4</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25</vt:i4>
      </vt:variant>
    </vt:vector>
  </HeadingPairs>
  <TitlesOfParts>
    <vt:vector size="31" baseType="lpstr">
      <vt:lpstr>MS PGothic</vt:lpstr>
      <vt:lpstr>Arial</vt:lpstr>
      <vt:lpstr>Calibri</vt:lpstr>
      <vt:lpstr>Palemonas</vt:lpstr>
      <vt:lpstr>Times New Roman</vt:lpstr>
      <vt:lpstr>Tema NMVA</vt:lpstr>
      <vt:lpstr>KAIP MOKYKLOS SIEKIA PAŽANGOS IR JĄ SKELBIA?</vt:lpstr>
      <vt:lpstr>Gera mokykla - prasmės, atradimų ir mokymosi sėkmės siekianti, bendruomenės susitarimais savo veiklą grindžianti mokykla. </vt:lpstr>
      <vt:lpstr>„PowerPoint“ pateiktis</vt:lpstr>
      <vt:lpstr>„PowerPoint“ pateiktis</vt:lpstr>
      <vt:lpstr>„PowerPoint“ pateiktis</vt:lpstr>
      <vt:lpstr>„PowerPoint“ pateiktis</vt:lpstr>
      <vt:lpstr>„PowerPoint“ pateiktis</vt:lpstr>
      <vt:lpstr>„PowerPoint“ pateiktis</vt:lpstr>
      <vt:lpstr>Kas yra pažanga švietime?</vt:lpstr>
      <vt:lpstr>„PowerPoint“ pateiktis</vt:lpstr>
      <vt:lpstr>„PowerPoint“ pateiktis</vt:lpstr>
      <vt:lpstr>Mokyklos pažanga</vt:lpstr>
      <vt:lpstr>Bendrojo ugdymo mokyklų skelbimas apie pažangą (2013 – 2017 m.) </vt:lpstr>
      <vt:lpstr>„SUFLERIS” MOKYKLOMS 2017 M. PAŽANGAI </vt:lpstr>
      <vt:lpstr>N mokyklos pažangos aprašymas </vt:lpstr>
      <vt:lpstr>„PowerPoint“ pateiktis</vt:lpstr>
      <vt:lpstr>X mokyklos pažangos aprašymas </vt:lpstr>
      <vt:lpstr>„PowerPoint“ pateiktis</vt:lpstr>
      <vt:lpstr>A mokyklos pažangos aprašymas </vt:lpstr>
      <vt:lpstr>„PowerPoint“ pateiktis</vt:lpstr>
      <vt:lpstr>„PowerPoint“ pateiktis</vt:lpstr>
      <vt:lpstr>„PowerPoint“ pateiktis</vt:lpstr>
      <vt:lpstr>„PowerPoint“ pateiktis</vt:lpstr>
      <vt:lpstr>„PowerPoint“ pateiktis</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pateiktis</dc:title>
  <dc:creator>Rasa Gincaite</dc:creator>
  <cp:lastModifiedBy>Ilona Jašinauskienė</cp:lastModifiedBy>
  <cp:revision>36</cp:revision>
  <cp:lastPrinted>2018-04-04T13:48:56Z</cp:lastPrinted>
  <dcterms:created xsi:type="dcterms:W3CDTF">2018-03-21T10:18:39Z</dcterms:created>
  <dcterms:modified xsi:type="dcterms:W3CDTF">2018-04-06T07:34:23Z</dcterms:modified>
</cp:coreProperties>
</file>